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7"/>
  </p:notesMasterIdLst>
  <p:sldIdLst>
    <p:sldId id="257" r:id="rId2"/>
    <p:sldId id="258" r:id="rId3"/>
    <p:sldId id="259" r:id="rId4"/>
    <p:sldId id="260" r:id="rId5"/>
    <p:sldId id="266" r:id="rId6"/>
    <p:sldId id="267" r:id="rId7"/>
    <p:sldId id="268" r:id="rId8"/>
    <p:sldId id="269" r:id="rId9"/>
    <p:sldId id="270" r:id="rId10"/>
    <p:sldId id="271" r:id="rId11"/>
    <p:sldId id="272" r:id="rId12"/>
    <p:sldId id="274" r:id="rId13"/>
    <p:sldId id="275" r:id="rId14"/>
    <p:sldId id="276" r:id="rId15"/>
    <p:sldId id="277" r:id="rId16"/>
    <p:sldId id="279" r:id="rId17"/>
    <p:sldId id="280" r:id="rId18"/>
    <p:sldId id="281" r:id="rId19"/>
    <p:sldId id="282" r:id="rId20"/>
    <p:sldId id="283" r:id="rId21"/>
    <p:sldId id="284" r:id="rId22"/>
    <p:sldId id="285" r:id="rId23"/>
    <p:sldId id="286" r:id="rId24"/>
    <p:sldId id="264" r:id="rId25"/>
    <p:sldId id="265"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35" autoAdjust="0"/>
    <p:restoredTop sz="94694"/>
  </p:normalViewPr>
  <p:slideViewPr>
    <p:cSldViewPr snapToGrid="0">
      <p:cViewPr varScale="1">
        <p:scale>
          <a:sx n="72" d="100"/>
          <a:sy n="72" d="100"/>
        </p:scale>
        <p:origin x="64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4.xml.rels><?xml version="1.0" encoding="UTF-8" standalone="yes"?>
<Relationships xmlns="http://schemas.openxmlformats.org/package/2006/relationships"><Relationship Id="rId1" Type="http://schemas.openxmlformats.org/officeDocument/2006/relationships/hyperlink" Target="https://www.biographyonline.net/spiritual/pope-john-paul.html"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www.biographyonline.net/spiritual/pope-john-paul.html"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81DAFB-5B96-4878-AB88-A1401683465B}" type="doc">
      <dgm:prSet loTypeId="urn:microsoft.com/office/officeart/2005/8/layout/process2" loCatId="process" qsTypeId="urn:microsoft.com/office/officeart/2005/8/quickstyle/simple1" qsCatId="simple" csTypeId="urn:microsoft.com/office/officeart/2005/8/colors/accent1_2" csCatId="accent1"/>
      <dgm:spPr/>
      <dgm:t>
        <a:bodyPr/>
        <a:lstStyle/>
        <a:p>
          <a:endParaRPr lang="en-US"/>
        </a:p>
      </dgm:t>
    </dgm:pt>
    <dgm:pt modelId="{11BB62F0-A116-4A3A-9DD6-22E55D5EEA03}">
      <dgm:prSet/>
      <dgm:spPr/>
      <dgm:t>
        <a:bodyPr/>
        <a:lstStyle/>
        <a:p>
          <a:r>
            <a:rPr lang="en-GB"/>
            <a:t>For Reflection/Discussion</a:t>
          </a:r>
          <a:endParaRPr lang="en-US"/>
        </a:p>
      </dgm:t>
    </dgm:pt>
    <dgm:pt modelId="{50C3FE4F-F267-421D-BC65-C2445AAA3A79}" type="parTrans" cxnId="{2A579226-7F04-461F-B346-70D68571ED50}">
      <dgm:prSet/>
      <dgm:spPr/>
      <dgm:t>
        <a:bodyPr/>
        <a:lstStyle/>
        <a:p>
          <a:endParaRPr lang="en-US"/>
        </a:p>
      </dgm:t>
    </dgm:pt>
    <dgm:pt modelId="{17D3900B-9EE4-4739-8B0A-77CDEAF24700}" type="sibTrans" cxnId="{2A579226-7F04-461F-B346-70D68571ED50}">
      <dgm:prSet/>
      <dgm:spPr/>
      <dgm:t>
        <a:bodyPr/>
        <a:lstStyle/>
        <a:p>
          <a:endParaRPr lang="en-US"/>
        </a:p>
      </dgm:t>
    </dgm:pt>
    <dgm:pt modelId="{C9DF96F4-0D82-4F18-BE91-ED1E546EE24C}">
      <dgm:prSet/>
      <dgm:spPr/>
      <dgm:t>
        <a:bodyPr/>
        <a:lstStyle/>
        <a:p>
          <a:r>
            <a:rPr lang="en-GB"/>
            <a:t>When they first occupied Poland, the Nazis arrested many priests. Priests were non-combatants – they weren’t allowed to fight. So why do you think the Nazis targeted them?</a:t>
          </a:r>
          <a:endParaRPr lang="en-US"/>
        </a:p>
      </dgm:t>
    </dgm:pt>
    <dgm:pt modelId="{75EDAF4C-72A6-47DE-A8F4-6B1F08B15F1A}" type="parTrans" cxnId="{E759B01B-505D-4B2E-ABAA-30F69ED5AF05}">
      <dgm:prSet/>
      <dgm:spPr/>
      <dgm:t>
        <a:bodyPr/>
        <a:lstStyle/>
        <a:p>
          <a:endParaRPr lang="en-US"/>
        </a:p>
      </dgm:t>
    </dgm:pt>
    <dgm:pt modelId="{6A17CF70-865B-4554-AF95-611429C71EC3}" type="sibTrans" cxnId="{E759B01B-505D-4B2E-ABAA-30F69ED5AF05}">
      <dgm:prSet/>
      <dgm:spPr/>
      <dgm:t>
        <a:bodyPr/>
        <a:lstStyle/>
        <a:p>
          <a:endParaRPr lang="en-US"/>
        </a:p>
      </dgm:t>
    </dgm:pt>
    <dgm:pt modelId="{F76335FF-212C-44FF-B59D-794ADB72BBB3}">
      <dgm:prSet/>
      <dgm:spPr/>
      <dgm:t>
        <a:bodyPr/>
        <a:lstStyle/>
        <a:p>
          <a:r>
            <a:rPr lang="en-GB"/>
            <a:t>Throughout the Nazi occupation, Maximilian showed an enormous amount of courage. What do you think courage is? Do you think priests need to be courageous? If so, how?</a:t>
          </a:r>
          <a:endParaRPr lang="en-US"/>
        </a:p>
      </dgm:t>
    </dgm:pt>
    <dgm:pt modelId="{494A50D5-50F9-43C4-90F8-88EF8C081543}" type="parTrans" cxnId="{9CAC7174-814C-4ECB-B620-0E32EB14FB26}">
      <dgm:prSet/>
      <dgm:spPr/>
      <dgm:t>
        <a:bodyPr/>
        <a:lstStyle/>
        <a:p>
          <a:endParaRPr lang="en-US"/>
        </a:p>
      </dgm:t>
    </dgm:pt>
    <dgm:pt modelId="{9978CE7E-31FA-4D8D-AD0C-06BD22FC17EB}" type="sibTrans" cxnId="{9CAC7174-814C-4ECB-B620-0E32EB14FB26}">
      <dgm:prSet/>
      <dgm:spPr/>
      <dgm:t>
        <a:bodyPr/>
        <a:lstStyle/>
        <a:p>
          <a:endParaRPr lang="en-US"/>
        </a:p>
      </dgm:t>
    </dgm:pt>
    <dgm:pt modelId="{C8BE9D54-5D26-4446-A9C2-6A3FD5FE07A8}" type="pres">
      <dgm:prSet presAssocID="{7881DAFB-5B96-4878-AB88-A1401683465B}" presName="linearFlow" presStyleCnt="0">
        <dgm:presLayoutVars>
          <dgm:resizeHandles val="exact"/>
        </dgm:presLayoutVars>
      </dgm:prSet>
      <dgm:spPr/>
    </dgm:pt>
    <dgm:pt modelId="{40FB680D-2793-314D-B498-7F47A4B478A8}" type="pres">
      <dgm:prSet presAssocID="{11BB62F0-A116-4A3A-9DD6-22E55D5EEA03}" presName="node" presStyleLbl="node1" presStyleIdx="0" presStyleCnt="1">
        <dgm:presLayoutVars>
          <dgm:bulletEnabled val="1"/>
        </dgm:presLayoutVars>
      </dgm:prSet>
      <dgm:spPr/>
    </dgm:pt>
  </dgm:ptLst>
  <dgm:cxnLst>
    <dgm:cxn modelId="{33055D14-063D-A940-9B5D-E95A54B2B12F}" type="presOf" srcId="{C9DF96F4-0D82-4F18-BE91-ED1E546EE24C}" destId="{40FB680D-2793-314D-B498-7F47A4B478A8}" srcOrd="0" destOrd="1" presId="urn:microsoft.com/office/officeart/2005/8/layout/process2"/>
    <dgm:cxn modelId="{E759B01B-505D-4B2E-ABAA-30F69ED5AF05}" srcId="{11BB62F0-A116-4A3A-9DD6-22E55D5EEA03}" destId="{C9DF96F4-0D82-4F18-BE91-ED1E546EE24C}" srcOrd="0" destOrd="0" parTransId="{75EDAF4C-72A6-47DE-A8F4-6B1F08B15F1A}" sibTransId="{6A17CF70-865B-4554-AF95-611429C71EC3}"/>
    <dgm:cxn modelId="{2A579226-7F04-461F-B346-70D68571ED50}" srcId="{7881DAFB-5B96-4878-AB88-A1401683465B}" destId="{11BB62F0-A116-4A3A-9DD6-22E55D5EEA03}" srcOrd="0" destOrd="0" parTransId="{50C3FE4F-F267-421D-BC65-C2445AAA3A79}" sibTransId="{17D3900B-9EE4-4739-8B0A-77CDEAF24700}"/>
    <dgm:cxn modelId="{5F305C2E-F1F6-2A42-9FB0-E384507EB1A6}" type="presOf" srcId="{7881DAFB-5B96-4878-AB88-A1401683465B}" destId="{C8BE9D54-5D26-4446-A9C2-6A3FD5FE07A8}" srcOrd="0" destOrd="0" presId="urn:microsoft.com/office/officeart/2005/8/layout/process2"/>
    <dgm:cxn modelId="{C61B256E-21FE-AC4A-B807-B08E60DE79A6}" type="presOf" srcId="{11BB62F0-A116-4A3A-9DD6-22E55D5EEA03}" destId="{40FB680D-2793-314D-B498-7F47A4B478A8}" srcOrd="0" destOrd="0" presId="urn:microsoft.com/office/officeart/2005/8/layout/process2"/>
    <dgm:cxn modelId="{9CAC7174-814C-4ECB-B620-0E32EB14FB26}" srcId="{11BB62F0-A116-4A3A-9DD6-22E55D5EEA03}" destId="{F76335FF-212C-44FF-B59D-794ADB72BBB3}" srcOrd="1" destOrd="0" parTransId="{494A50D5-50F9-43C4-90F8-88EF8C081543}" sibTransId="{9978CE7E-31FA-4D8D-AD0C-06BD22FC17EB}"/>
    <dgm:cxn modelId="{0B43F6BA-3998-6446-BCDF-30B75020A1D4}" type="presOf" srcId="{F76335FF-212C-44FF-B59D-794ADB72BBB3}" destId="{40FB680D-2793-314D-B498-7F47A4B478A8}" srcOrd="0" destOrd="2" presId="urn:microsoft.com/office/officeart/2005/8/layout/process2"/>
    <dgm:cxn modelId="{9E4D0070-8916-D843-83C6-C11E0B176336}" type="presParOf" srcId="{C8BE9D54-5D26-4446-A9C2-6A3FD5FE07A8}" destId="{40FB680D-2793-314D-B498-7F47A4B478A8}" srcOrd="0"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037C5D-AA44-4131-864E-E58FF925052C}"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US"/>
        </a:p>
      </dgm:t>
    </dgm:pt>
    <dgm:pt modelId="{7D9C29F1-EA3B-4C84-A7DF-B85FECDC671D}">
      <dgm:prSet custT="1"/>
      <dgm:spPr/>
      <dgm:t>
        <a:bodyPr/>
        <a:lstStyle/>
        <a:p>
          <a:pPr algn="ctr"/>
          <a:endParaRPr lang="en-US" sz="2800" dirty="0"/>
        </a:p>
        <a:p>
          <a:pPr algn="ctr"/>
          <a:endParaRPr lang="en-US" sz="2800" dirty="0"/>
        </a:p>
        <a:p>
          <a:pPr algn="ctr"/>
          <a:r>
            <a:rPr lang="en-US" sz="2800" dirty="0"/>
            <a:t>Prisoner 16670</a:t>
          </a:r>
        </a:p>
        <a:p>
          <a:pPr algn="l"/>
          <a:r>
            <a:rPr lang="en-GB" sz="1800" dirty="0">
              <a:latin typeface="Chalkboard" panose="03050602040202020205" pitchFamily="66" charset="77"/>
            </a:rPr>
            <a:t>Maximilian was was arrested by the Nazis. He was sent to Auschwitz concentration camp and branded prisoner #16670-P. P indicated that he was a Priest. </a:t>
          </a:r>
        </a:p>
        <a:p>
          <a:pPr algn="l"/>
          <a:r>
            <a:rPr lang="en-GB" sz="1800" dirty="0"/>
            <a:t>Kolbe was sent to the work camp. This involved carrying blocks of heavy stone for the building of the crematorium wall. The work party was overseen by a vicious ex-criminal ‘Bloody </a:t>
          </a:r>
          <a:r>
            <a:rPr lang="en-GB" sz="1800" dirty="0" err="1"/>
            <a:t>Krott</a:t>
          </a:r>
          <a:r>
            <a:rPr lang="en-GB" sz="1800" dirty="0"/>
            <a:t>’ who came to single out Kolbe for particularly brutal treatment. </a:t>
          </a:r>
        </a:p>
        <a:p>
          <a:pPr algn="l"/>
          <a:r>
            <a:rPr lang="en-GB" sz="1800" dirty="0"/>
            <a:t>Witnesses say Kolbe accepted his mistreatment and blows with surprising calm.</a:t>
          </a:r>
          <a:endParaRPr lang="en-GB" sz="1800" dirty="0">
            <a:latin typeface="Chalkboard" panose="03050602040202020205" pitchFamily="66" charset="77"/>
          </a:endParaRPr>
        </a:p>
        <a:p>
          <a:pPr algn="l"/>
          <a:r>
            <a:rPr lang="en-GB" sz="1800" dirty="0"/>
            <a:t>Despite the awful conditions of Auschwitz, people report that Kolbe retained a deep faith and dignity in the face of appalling treatment. </a:t>
          </a:r>
          <a:endParaRPr lang="en-GB" sz="1800" dirty="0">
            <a:latin typeface="Chalkboard" panose="03050602040202020205" pitchFamily="66" charset="77"/>
          </a:endParaRPr>
        </a:p>
        <a:p>
          <a:pPr algn="l"/>
          <a:endParaRPr lang="en-US" sz="1800" dirty="0">
            <a:latin typeface="Chalkboard" panose="03050602040202020205" pitchFamily="66" charset="77"/>
          </a:endParaRPr>
        </a:p>
        <a:p>
          <a:pPr algn="ctr"/>
          <a:endParaRPr lang="en-US" sz="2800" dirty="0"/>
        </a:p>
        <a:p>
          <a:pPr algn="ctr"/>
          <a:endParaRPr lang="en-US" sz="2800" dirty="0"/>
        </a:p>
        <a:p>
          <a:pPr algn="ctr"/>
          <a:endParaRPr lang="en-US" sz="2800" dirty="0"/>
        </a:p>
      </dgm:t>
    </dgm:pt>
    <dgm:pt modelId="{6D046FB7-091D-4CAA-905F-8FF973C5B3F0}" type="parTrans" cxnId="{7EC0F8AD-4073-4114-AB08-C827C96ED790}">
      <dgm:prSet/>
      <dgm:spPr/>
      <dgm:t>
        <a:bodyPr/>
        <a:lstStyle/>
        <a:p>
          <a:endParaRPr lang="en-US"/>
        </a:p>
      </dgm:t>
    </dgm:pt>
    <dgm:pt modelId="{68BAF0D1-5916-4295-81E0-2FCCE904E358}" type="sibTrans" cxnId="{7EC0F8AD-4073-4114-AB08-C827C96ED790}">
      <dgm:prSet/>
      <dgm:spPr/>
      <dgm:t>
        <a:bodyPr/>
        <a:lstStyle/>
        <a:p>
          <a:endParaRPr lang="en-US"/>
        </a:p>
      </dgm:t>
    </dgm:pt>
    <dgm:pt modelId="{84ECCBE9-0E28-804C-9306-59CE93094172}" type="pres">
      <dgm:prSet presAssocID="{E1037C5D-AA44-4131-864E-E58FF925052C}" presName="linearFlow" presStyleCnt="0">
        <dgm:presLayoutVars>
          <dgm:resizeHandles val="exact"/>
        </dgm:presLayoutVars>
      </dgm:prSet>
      <dgm:spPr/>
    </dgm:pt>
    <dgm:pt modelId="{63FDF09A-C364-1F40-A09C-115B92B65596}" type="pres">
      <dgm:prSet presAssocID="{7D9C29F1-EA3B-4C84-A7DF-B85FECDC671D}" presName="node" presStyleLbl="node1" presStyleIdx="0" presStyleCnt="1" custLinFactNeighborX="194" custLinFactNeighborY="-98">
        <dgm:presLayoutVars>
          <dgm:bulletEnabled val="1"/>
        </dgm:presLayoutVars>
      </dgm:prSet>
      <dgm:spPr/>
    </dgm:pt>
  </dgm:ptLst>
  <dgm:cxnLst>
    <dgm:cxn modelId="{6FAF138C-4A08-1943-8DAC-CD382B4E0FD5}" type="presOf" srcId="{7D9C29F1-EA3B-4C84-A7DF-B85FECDC671D}" destId="{63FDF09A-C364-1F40-A09C-115B92B65596}" srcOrd="0" destOrd="0" presId="urn:microsoft.com/office/officeart/2005/8/layout/process2"/>
    <dgm:cxn modelId="{7EC0F8AD-4073-4114-AB08-C827C96ED790}" srcId="{E1037C5D-AA44-4131-864E-E58FF925052C}" destId="{7D9C29F1-EA3B-4C84-A7DF-B85FECDC671D}" srcOrd="0" destOrd="0" parTransId="{6D046FB7-091D-4CAA-905F-8FF973C5B3F0}" sibTransId="{68BAF0D1-5916-4295-81E0-2FCCE904E358}"/>
    <dgm:cxn modelId="{709A92E2-322F-AB43-A240-96EB705C1EC3}" type="presOf" srcId="{E1037C5D-AA44-4131-864E-E58FF925052C}" destId="{84ECCBE9-0E28-804C-9306-59CE93094172}" srcOrd="0" destOrd="0" presId="urn:microsoft.com/office/officeart/2005/8/layout/process2"/>
    <dgm:cxn modelId="{1CA0DF9E-54A1-A948-9FDD-B2AE58C2F084}" type="presParOf" srcId="{84ECCBE9-0E28-804C-9306-59CE93094172}" destId="{63FDF09A-C364-1F40-A09C-115B92B65596}" srcOrd="0"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037C5D-AA44-4131-864E-E58FF925052C}"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US"/>
        </a:p>
      </dgm:t>
    </dgm:pt>
    <dgm:pt modelId="{7D9C29F1-EA3B-4C84-A7DF-B85FECDC671D}">
      <dgm:prSet custT="1"/>
      <dgm:spPr/>
      <dgm:t>
        <a:bodyPr/>
        <a:lstStyle/>
        <a:p>
          <a:pPr algn="ctr"/>
          <a:endParaRPr lang="en-US" sz="2800" dirty="0"/>
        </a:p>
        <a:p>
          <a:pPr algn="ctr"/>
          <a:endParaRPr lang="en-US" sz="2800" dirty="0"/>
        </a:p>
        <a:p>
          <a:pPr algn="ctr"/>
          <a:endParaRPr lang="en-GB" sz="28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r>
            <a:rPr lang="en-GB" sz="1600" dirty="0">
              <a:latin typeface="Chalkboard" panose="03050602040202020205" pitchFamily="66" charset="77"/>
            </a:rPr>
            <a:t>The Sacrifice</a:t>
          </a:r>
        </a:p>
        <a:p>
          <a:pPr algn="ctr"/>
          <a:r>
            <a:rPr lang="en-GB" sz="1600" dirty="0">
              <a:latin typeface="Chalkboard" panose="03050602040202020205" pitchFamily="66" charset="77"/>
            </a:rPr>
            <a:t>In July 1941, three prisoners escaped from the camp. As a result, the Deputy Commander of Auschwitz ordered 10 men to be executed.  </a:t>
          </a:r>
        </a:p>
        <a:p>
          <a:pPr algn="ctr"/>
          <a:r>
            <a:rPr lang="en-GB" sz="1600" dirty="0">
              <a:latin typeface="Chalkboard" panose="03050602040202020205" pitchFamily="66" charset="77"/>
            </a:rPr>
            <a:t>When one of the selected men Franciszek </a:t>
          </a:r>
          <a:r>
            <a:rPr lang="en-GB" sz="1600" dirty="0" err="1">
              <a:latin typeface="Chalkboard" panose="03050602040202020205" pitchFamily="66" charset="77"/>
            </a:rPr>
            <a:t>Gajowniczek</a:t>
          </a:r>
          <a:r>
            <a:rPr lang="en-GB" sz="1600" dirty="0">
              <a:latin typeface="Chalkboard" panose="03050602040202020205" pitchFamily="66" charset="77"/>
            </a:rPr>
            <a:t> heard he was selected, he cried out “My wife! My children!” At this point, Kolbe volunteered to take his place.</a:t>
          </a:r>
        </a:p>
        <a:p>
          <a:pPr algn="ctr"/>
          <a:r>
            <a:rPr lang="en-GB" sz="1600" dirty="0" err="1">
              <a:latin typeface="Chalkboard" panose="03050602040202020205" pitchFamily="66" charset="77"/>
            </a:rPr>
            <a:t>Gajowniczek</a:t>
          </a:r>
          <a:r>
            <a:rPr lang="en-GB" sz="1600" dirty="0">
              <a:latin typeface="Chalkboard" panose="03050602040202020205" pitchFamily="66" charset="77"/>
            </a:rPr>
            <a:t> later said:</a:t>
          </a:r>
        </a:p>
        <a:p>
          <a:pPr algn="ctr"/>
          <a:r>
            <a:rPr lang="en-GB" sz="1600" dirty="0">
              <a:latin typeface="Chalkboard" panose="03050602040202020205" pitchFamily="66" charset="77"/>
            </a:rPr>
            <a:t>“I could only thank him with my eyes. I was stunned and could hardly grasp what was going on. The immensity of it: I, the condemned, am to live and someone else willingly and voluntarily offers his life for me – a stranger. Is this some dream?</a:t>
          </a:r>
        </a:p>
        <a:p>
          <a:pPr algn="ctr"/>
          <a:r>
            <a:rPr lang="en-GB" sz="1600" dirty="0">
              <a:latin typeface="Chalkboard" panose="03050602040202020205" pitchFamily="66" charset="77"/>
            </a:rPr>
            <a:t>I was put back into my place without having had time to say anything to Maximilian Kolbe. I was saved. It was the first and the last time that such an incident happened in the whole history of Auschwitz.”</a:t>
          </a: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2800" dirty="0">
            <a:latin typeface="Chalkboard" panose="03050602040202020205" pitchFamily="66" charset="77"/>
          </a:endParaRPr>
        </a:p>
        <a:p>
          <a:pPr algn="ctr"/>
          <a:endParaRPr lang="en-GB" sz="2800" dirty="0">
            <a:latin typeface="Chalkboard" panose="03050602040202020205" pitchFamily="66" charset="77"/>
          </a:endParaRPr>
        </a:p>
        <a:p>
          <a:pPr algn="l"/>
          <a:endParaRPr lang="en-US" sz="1800" dirty="0">
            <a:latin typeface="Chalkboard" panose="03050602040202020205" pitchFamily="66" charset="77"/>
          </a:endParaRPr>
        </a:p>
        <a:p>
          <a:pPr algn="ctr"/>
          <a:endParaRPr lang="en-US" sz="2800" dirty="0"/>
        </a:p>
        <a:p>
          <a:pPr algn="ctr"/>
          <a:endParaRPr lang="en-US" sz="2800" dirty="0"/>
        </a:p>
        <a:p>
          <a:pPr algn="ctr"/>
          <a:endParaRPr lang="en-US" sz="2800" dirty="0"/>
        </a:p>
      </dgm:t>
    </dgm:pt>
    <dgm:pt modelId="{6D046FB7-091D-4CAA-905F-8FF973C5B3F0}" type="parTrans" cxnId="{7EC0F8AD-4073-4114-AB08-C827C96ED790}">
      <dgm:prSet/>
      <dgm:spPr/>
      <dgm:t>
        <a:bodyPr/>
        <a:lstStyle/>
        <a:p>
          <a:endParaRPr lang="en-US"/>
        </a:p>
      </dgm:t>
    </dgm:pt>
    <dgm:pt modelId="{68BAF0D1-5916-4295-81E0-2FCCE904E358}" type="sibTrans" cxnId="{7EC0F8AD-4073-4114-AB08-C827C96ED790}">
      <dgm:prSet/>
      <dgm:spPr/>
      <dgm:t>
        <a:bodyPr/>
        <a:lstStyle/>
        <a:p>
          <a:endParaRPr lang="en-US"/>
        </a:p>
      </dgm:t>
    </dgm:pt>
    <dgm:pt modelId="{84ECCBE9-0E28-804C-9306-59CE93094172}" type="pres">
      <dgm:prSet presAssocID="{E1037C5D-AA44-4131-864E-E58FF925052C}" presName="linearFlow" presStyleCnt="0">
        <dgm:presLayoutVars>
          <dgm:resizeHandles val="exact"/>
        </dgm:presLayoutVars>
      </dgm:prSet>
      <dgm:spPr/>
    </dgm:pt>
    <dgm:pt modelId="{63FDF09A-C364-1F40-A09C-115B92B65596}" type="pres">
      <dgm:prSet presAssocID="{7D9C29F1-EA3B-4C84-A7DF-B85FECDC671D}" presName="node" presStyleLbl="node1" presStyleIdx="0" presStyleCnt="1" custLinFactNeighborX="194" custLinFactNeighborY="-98">
        <dgm:presLayoutVars>
          <dgm:bulletEnabled val="1"/>
        </dgm:presLayoutVars>
      </dgm:prSet>
      <dgm:spPr/>
    </dgm:pt>
  </dgm:ptLst>
  <dgm:cxnLst>
    <dgm:cxn modelId="{6FAF138C-4A08-1943-8DAC-CD382B4E0FD5}" type="presOf" srcId="{7D9C29F1-EA3B-4C84-A7DF-B85FECDC671D}" destId="{63FDF09A-C364-1F40-A09C-115B92B65596}" srcOrd="0" destOrd="0" presId="urn:microsoft.com/office/officeart/2005/8/layout/process2"/>
    <dgm:cxn modelId="{7EC0F8AD-4073-4114-AB08-C827C96ED790}" srcId="{E1037C5D-AA44-4131-864E-E58FF925052C}" destId="{7D9C29F1-EA3B-4C84-A7DF-B85FECDC671D}" srcOrd="0" destOrd="0" parTransId="{6D046FB7-091D-4CAA-905F-8FF973C5B3F0}" sibTransId="{68BAF0D1-5916-4295-81E0-2FCCE904E358}"/>
    <dgm:cxn modelId="{709A92E2-322F-AB43-A240-96EB705C1EC3}" type="presOf" srcId="{E1037C5D-AA44-4131-864E-E58FF925052C}" destId="{84ECCBE9-0E28-804C-9306-59CE93094172}" srcOrd="0" destOrd="0" presId="urn:microsoft.com/office/officeart/2005/8/layout/process2"/>
    <dgm:cxn modelId="{1CA0DF9E-54A1-A948-9FDD-B2AE58C2F084}" type="presParOf" srcId="{84ECCBE9-0E28-804C-9306-59CE93094172}" destId="{63FDF09A-C364-1F40-A09C-115B92B65596}" srcOrd="0"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037C5D-AA44-4131-864E-E58FF925052C}"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US"/>
        </a:p>
      </dgm:t>
    </dgm:pt>
    <dgm:pt modelId="{7D9C29F1-EA3B-4C84-A7DF-B85FECDC671D}">
      <dgm:prSet custT="1"/>
      <dgm:spPr/>
      <dgm:t>
        <a:bodyPr/>
        <a:lstStyle/>
        <a:p>
          <a:pPr algn="ctr"/>
          <a:endParaRPr lang="en-US" sz="2800" dirty="0"/>
        </a:p>
        <a:p>
          <a:pPr algn="ctr"/>
          <a:endParaRPr lang="en-US" sz="2800" dirty="0"/>
        </a:p>
        <a:p>
          <a:pPr algn="ctr"/>
          <a:endParaRPr lang="en-GB" sz="28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2000" dirty="0">
            <a:latin typeface="Chalkboard" panose="03050602040202020205" pitchFamily="66" charset="77"/>
          </a:endParaRPr>
        </a:p>
        <a:p>
          <a:pPr algn="ctr"/>
          <a:endParaRPr lang="en-GB" sz="2000" dirty="0">
            <a:latin typeface="Chalkboard" panose="03050602040202020205" pitchFamily="66" charset="77"/>
          </a:endParaRPr>
        </a:p>
        <a:p>
          <a:pPr algn="ctr"/>
          <a:endParaRPr lang="en-GB" sz="2000" dirty="0">
            <a:latin typeface="Chalkboard" panose="03050602040202020205" pitchFamily="66" charset="77"/>
          </a:endParaRPr>
        </a:p>
        <a:p>
          <a:pPr algn="ctr"/>
          <a:endParaRPr lang="en-GB" sz="1600" dirty="0">
            <a:latin typeface="Chalkboard" panose="03050602040202020205" pitchFamily="66" charset="77"/>
          </a:endParaRPr>
        </a:p>
        <a:p>
          <a:pPr algn="ctr"/>
          <a:endParaRPr lang="en-GB" sz="1600" dirty="0">
            <a:latin typeface="Chalkboard" panose="03050602040202020205" pitchFamily="66" charset="77"/>
          </a:endParaRPr>
        </a:p>
        <a:p>
          <a:pPr algn="ctr"/>
          <a:endParaRPr lang="en-GB" sz="1600" dirty="0">
            <a:latin typeface="Chalkboard" panose="03050602040202020205" pitchFamily="66" charset="77"/>
          </a:endParaRPr>
        </a:p>
        <a:p>
          <a:pPr algn="ctr"/>
          <a:endParaRPr lang="en-GB" sz="1800" dirty="0">
            <a:latin typeface="Chalkboard" panose="03050602040202020205" pitchFamily="66" charset="77"/>
          </a:endParaRPr>
        </a:p>
        <a:p>
          <a:pPr algn="ctr"/>
          <a:r>
            <a:rPr lang="en-GB" sz="1800" dirty="0">
              <a:latin typeface="Chalkboard" panose="03050602040202020205" pitchFamily="66" charset="77"/>
            </a:rPr>
            <a:t>The Legacy</a:t>
          </a:r>
        </a:p>
        <a:p>
          <a:pPr algn="ctr"/>
          <a:r>
            <a:rPr lang="en-GB" sz="1800" dirty="0"/>
            <a:t>The story of Maximillian’s sacrifice spread quickly around the Auschwitz prisoners.  After the war, his reputation grew and he became a  symbol of courage.</a:t>
          </a:r>
        </a:p>
        <a:p>
          <a:pPr algn="ctr"/>
          <a:r>
            <a:rPr lang="en-GB" sz="1800" dirty="0"/>
            <a:t>Franciszek became a missionary and dedicated his life to sharing the story of how he had been saved by Maximilian Kolbe. He said that as ‘long as I have breath in my lungs, it will be my duty to tell the story of the sacrifice Maximilian made for me”</a:t>
          </a:r>
        </a:p>
        <a:p>
          <a:pPr algn="ctr"/>
          <a:r>
            <a:rPr lang="en-GB" sz="1800" dirty="0"/>
            <a:t>Kolbe was recognised as a Saint of the Catholic Church by </a:t>
          </a:r>
          <a:r>
            <a:rPr lang="en-GB" sz="1800" u="sng"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Pope John Paul II</a:t>
          </a:r>
          <a:r>
            <a:rPr lang="en-GB" sz="1800" u="sng" dirty="0">
              <a:solidFill>
                <a:schemeClr val="bg1"/>
              </a:solidFill>
            </a:rPr>
            <a:t> </a:t>
          </a:r>
          <a:r>
            <a:rPr lang="en-GB" sz="1800" dirty="0"/>
            <a:t>in 1981.</a:t>
          </a:r>
        </a:p>
        <a:p>
          <a:pPr algn="ctr"/>
          <a:r>
            <a:rPr lang="en-GB" sz="1800"/>
            <a:t>Pope </a:t>
          </a:r>
          <a:r>
            <a:rPr lang="en-GB" sz="1800" dirty="0"/>
            <a:t>John Paul </a:t>
          </a:r>
          <a:r>
            <a:rPr lang="en-GB" sz="1800"/>
            <a:t>II said of him:</a:t>
          </a:r>
          <a:endParaRPr lang="en-GB" sz="1800" dirty="0"/>
        </a:p>
        <a:p>
          <a:pPr algn="ctr"/>
          <a:r>
            <a:rPr lang="en-GB" sz="1800" dirty="0"/>
            <a:t>“Maximilian did not die but gave his life … for his brother”</a:t>
          </a:r>
          <a:endParaRPr lang="en-GB" sz="18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1400" dirty="0">
            <a:latin typeface="Chalkboard" panose="03050602040202020205" pitchFamily="66" charset="77"/>
          </a:endParaRPr>
        </a:p>
        <a:p>
          <a:pPr algn="ctr"/>
          <a:endParaRPr lang="en-GB" sz="2800" dirty="0">
            <a:latin typeface="Chalkboard" panose="03050602040202020205" pitchFamily="66" charset="77"/>
          </a:endParaRPr>
        </a:p>
        <a:p>
          <a:pPr algn="ctr"/>
          <a:endParaRPr lang="en-GB" sz="2800" dirty="0">
            <a:latin typeface="Chalkboard" panose="03050602040202020205" pitchFamily="66" charset="77"/>
          </a:endParaRPr>
        </a:p>
        <a:p>
          <a:pPr algn="l"/>
          <a:endParaRPr lang="en-US" sz="1800" dirty="0">
            <a:latin typeface="Chalkboard" panose="03050602040202020205" pitchFamily="66" charset="77"/>
          </a:endParaRPr>
        </a:p>
        <a:p>
          <a:pPr algn="ctr"/>
          <a:endParaRPr lang="en-US" sz="2800" dirty="0"/>
        </a:p>
        <a:p>
          <a:pPr algn="ctr"/>
          <a:endParaRPr lang="en-US" sz="2800" dirty="0"/>
        </a:p>
        <a:p>
          <a:pPr algn="ctr"/>
          <a:endParaRPr lang="en-US" sz="2800" dirty="0"/>
        </a:p>
      </dgm:t>
    </dgm:pt>
    <dgm:pt modelId="{6D046FB7-091D-4CAA-905F-8FF973C5B3F0}" type="parTrans" cxnId="{7EC0F8AD-4073-4114-AB08-C827C96ED790}">
      <dgm:prSet/>
      <dgm:spPr/>
      <dgm:t>
        <a:bodyPr/>
        <a:lstStyle/>
        <a:p>
          <a:endParaRPr lang="en-US"/>
        </a:p>
      </dgm:t>
    </dgm:pt>
    <dgm:pt modelId="{68BAF0D1-5916-4295-81E0-2FCCE904E358}" type="sibTrans" cxnId="{7EC0F8AD-4073-4114-AB08-C827C96ED790}">
      <dgm:prSet/>
      <dgm:spPr/>
      <dgm:t>
        <a:bodyPr/>
        <a:lstStyle/>
        <a:p>
          <a:endParaRPr lang="en-US"/>
        </a:p>
      </dgm:t>
    </dgm:pt>
    <dgm:pt modelId="{84ECCBE9-0E28-804C-9306-59CE93094172}" type="pres">
      <dgm:prSet presAssocID="{E1037C5D-AA44-4131-864E-E58FF925052C}" presName="linearFlow" presStyleCnt="0">
        <dgm:presLayoutVars>
          <dgm:resizeHandles val="exact"/>
        </dgm:presLayoutVars>
      </dgm:prSet>
      <dgm:spPr/>
    </dgm:pt>
    <dgm:pt modelId="{63FDF09A-C364-1F40-A09C-115B92B65596}" type="pres">
      <dgm:prSet presAssocID="{7D9C29F1-EA3B-4C84-A7DF-B85FECDC671D}" presName="node" presStyleLbl="node1" presStyleIdx="0" presStyleCnt="1" custScaleY="100196" custLinFactNeighborX="2881" custLinFactNeighborY="1334">
        <dgm:presLayoutVars>
          <dgm:bulletEnabled val="1"/>
        </dgm:presLayoutVars>
      </dgm:prSet>
      <dgm:spPr/>
    </dgm:pt>
  </dgm:ptLst>
  <dgm:cxnLst>
    <dgm:cxn modelId="{6FAF138C-4A08-1943-8DAC-CD382B4E0FD5}" type="presOf" srcId="{7D9C29F1-EA3B-4C84-A7DF-B85FECDC671D}" destId="{63FDF09A-C364-1F40-A09C-115B92B65596}" srcOrd="0" destOrd="0" presId="urn:microsoft.com/office/officeart/2005/8/layout/process2"/>
    <dgm:cxn modelId="{7EC0F8AD-4073-4114-AB08-C827C96ED790}" srcId="{E1037C5D-AA44-4131-864E-E58FF925052C}" destId="{7D9C29F1-EA3B-4C84-A7DF-B85FECDC671D}" srcOrd="0" destOrd="0" parTransId="{6D046FB7-091D-4CAA-905F-8FF973C5B3F0}" sibTransId="{68BAF0D1-5916-4295-81E0-2FCCE904E358}"/>
    <dgm:cxn modelId="{709A92E2-322F-AB43-A240-96EB705C1EC3}" type="presOf" srcId="{E1037C5D-AA44-4131-864E-E58FF925052C}" destId="{84ECCBE9-0E28-804C-9306-59CE93094172}" srcOrd="0" destOrd="0" presId="urn:microsoft.com/office/officeart/2005/8/layout/process2"/>
    <dgm:cxn modelId="{1CA0DF9E-54A1-A948-9FDD-B2AE58C2F084}" type="presParOf" srcId="{84ECCBE9-0E28-804C-9306-59CE93094172}" destId="{63FDF09A-C364-1F40-A09C-115B92B65596}" srcOrd="0"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FB680D-2793-314D-B498-7F47A4B478A8}">
      <dsp:nvSpPr>
        <dsp:cNvPr id="0" name=""/>
        <dsp:cNvSpPr/>
      </dsp:nvSpPr>
      <dsp:spPr>
        <a:xfrm>
          <a:off x="0" y="2256"/>
          <a:ext cx="7280461" cy="46172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a:t>For Reflection/Discussion</a:t>
          </a:r>
          <a:endParaRPr lang="en-US" sz="3600" kern="1200"/>
        </a:p>
        <a:p>
          <a:pPr marL="285750" lvl="1" indent="-285750" algn="l" defTabSz="1244600">
            <a:lnSpc>
              <a:spcPct val="90000"/>
            </a:lnSpc>
            <a:spcBef>
              <a:spcPct val="0"/>
            </a:spcBef>
            <a:spcAft>
              <a:spcPct val="15000"/>
            </a:spcAft>
            <a:buChar char="•"/>
          </a:pPr>
          <a:r>
            <a:rPr lang="en-GB" sz="2800" kern="1200"/>
            <a:t>When they first occupied Poland, the Nazis arrested many priests. Priests were non-combatants – they weren’t allowed to fight. So why do you think the Nazis targeted them?</a:t>
          </a:r>
          <a:endParaRPr lang="en-US" sz="2800" kern="1200"/>
        </a:p>
        <a:p>
          <a:pPr marL="285750" lvl="1" indent="-285750" algn="l" defTabSz="1244600">
            <a:lnSpc>
              <a:spcPct val="90000"/>
            </a:lnSpc>
            <a:spcBef>
              <a:spcPct val="0"/>
            </a:spcBef>
            <a:spcAft>
              <a:spcPct val="15000"/>
            </a:spcAft>
            <a:buChar char="•"/>
          </a:pPr>
          <a:r>
            <a:rPr lang="en-GB" sz="2800" kern="1200"/>
            <a:t>Throughout the Nazi occupation, Maximilian showed an enormous amount of courage. What do you think courage is? Do you think priests need to be courageous? If so, how?</a:t>
          </a:r>
          <a:endParaRPr lang="en-US" sz="2800" kern="1200"/>
        </a:p>
      </dsp:txBody>
      <dsp:txXfrm>
        <a:off x="135235" y="137491"/>
        <a:ext cx="7009991" cy="43467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DF09A-C364-1F40-A09C-115B92B65596}">
      <dsp:nvSpPr>
        <dsp:cNvPr id="0" name=""/>
        <dsp:cNvSpPr/>
      </dsp:nvSpPr>
      <dsp:spPr>
        <a:xfrm>
          <a:off x="0" y="0"/>
          <a:ext cx="7280461" cy="43166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r>
            <a:rPr lang="en-US" sz="2800" kern="1200" dirty="0"/>
            <a:t>Prisoner 16670</a:t>
          </a:r>
        </a:p>
        <a:p>
          <a:pPr marL="0" lvl="0" indent="0" algn="l" defTabSz="1244600">
            <a:lnSpc>
              <a:spcPct val="90000"/>
            </a:lnSpc>
            <a:spcBef>
              <a:spcPct val="0"/>
            </a:spcBef>
            <a:spcAft>
              <a:spcPct val="35000"/>
            </a:spcAft>
            <a:buNone/>
          </a:pPr>
          <a:r>
            <a:rPr lang="en-GB" sz="1800" kern="1200" dirty="0">
              <a:latin typeface="Chalkboard" panose="03050602040202020205" pitchFamily="66" charset="77"/>
            </a:rPr>
            <a:t>Maximilian was was arrested by the Nazis. He was sent to Auschwitz concentration camp and branded prisoner #16670-P. P indicated that he was a Priest. </a:t>
          </a:r>
        </a:p>
        <a:p>
          <a:pPr marL="0" lvl="0" indent="0" algn="l" defTabSz="1244600">
            <a:lnSpc>
              <a:spcPct val="90000"/>
            </a:lnSpc>
            <a:spcBef>
              <a:spcPct val="0"/>
            </a:spcBef>
            <a:spcAft>
              <a:spcPct val="35000"/>
            </a:spcAft>
            <a:buNone/>
          </a:pPr>
          <a:r>
            <a:rPr lang="en-GB" sz="1800" kern="1200" dirty="0"/>
            <a:t>Kolbe was sent to the work camp. This involved carrying blocks of heavy stone for the building of the crematorium wall. The work party was overseen by a vicious ex-criminal ‘Bloody </a:t>
          </a:r>
          <a:r>
            <a:rPr lang="en-GB" sz="1800" kern="1200" dirty="0" err="1"/>
            <a:t>Krott</a:t>
          </a:r>
          <a:r>
            <a:rPr lang="en-GB" sz="1800" kern="1200" dirty="0"/>
            <a:t>’ who came to single out Kolbe for particularly brutal treatment. </a:t>
          </a:r>
        </a:p>
        <a:p>
          <a:pPr marL="0" lvl="0" indent="0" algn="l" defTabSz="1244600">
            <a:lnSpc>
              <a:spcPct val="90000"/>
            </a:lnSpc>
            <a:spcBef>
              <a:spcPct val="0"/>
            </a:spcBef>
            <a:spcAft>
              <a:spcPct val="35000"/>
            </a:spcAft>
            <a:buNone/>
          </a:pPr>
          <a:r>
            <a:rPr lang="en-GB" sz="1800" kern="1200" dirty="0"/>
            <a:t>Witnesses say Kolbe accepted his mistreatment and blows with surprising calm.</a:t>
          </a:r>
          <a:endParaRPr lang="en-GB" sz="1800" kern="1200" dirty="0">
            <a:latin typeface="Chalkboard" panose="03050602040202020205" pitchFamily="66" charset="77"/>
          </a:endParaRPr>
        </a:p>
        <a:p>
          <a:pPr marL="0" lvl="0" indent="0" algn="l" defTabSz="1244600">
            <a:lnSpc>
              <a:spcPct val="90000"/>
            </a:lnSpc>
            <a:spcBef>
              <a:spcPct val="0"/>
            </a:spcBef>
            <a:spcAft>
              <a:spcPct val="35000"/>
            </a:spcAft>
            <a:buNone/>
          </a:pPr>
          <a:r>
            <a:rPr lang="en-GB" sz="1800" kern="1200" dirty="0"/>
            <a:t>Despite the awful conditions of Auschwitz, people report that Kolbe retained a deep faith and dignity in the face of appalling treatment. </a:t>
          </a:r>
          <a:endParaRPr lang="en-GB" sz="1800" kern="1200" dirty="0">
            <a:latin typeface="Chalkboard" panose="03050602040202020205" pitchFamily="66" charset="77"/>
          </a:endParaRPr>
        </a:p>
        <a:p>
          <a:pPr marL="0" lvl="0" indent="0" algn="l" defTabSz="1244600">
            <a:lnSpc>
              <a:spcPct val="90000"/>
            </a:lnSpc>
            <a:spcBef>
              <a:spcPct val="0"/>
            </a:spcBef>
            <a:spcAft>
              <a:spcPct val="35000"/>
            </a:spcAft>
            <a:buNone/>
          </a:pPr>
          <a:endParaRPr lang="en-US" sz="18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dsp:txBody>
      <dsp:txXfrm>
        <a:off x="126429" y="126429"/>
        <a:ext cx="7027603" cy="40637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DF09A-C364-1F40-A09C-115B92B65596}">
      <dsp:nvSpPr>
        <dsp:cNvPr id="0" name=""/>
        <dsp:cNvSpPr/>
      </dsp:nvSpPr>
      <dsp:spPr>
        <a:xfrm>
          <a:off x="0" y="0"/>
          <a:ext cx="7280461" cy="43166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GB" sz="28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r>
            <a:rPr lang="en-GB" sz="1600" kern="1200" dirty="0">
              <a:latin typeface="Chalkboard" panose="03050602040202020205" pitchFamily="66" charset="77"/>
            </a:rPr>
            <a:t>The Sacrifice</a:t>
          </a:r>
        </a:p>
        <a:p>
          <a:pPr marL="0" lvl="0" indent="0" algn="ctr" defTabSz="1244600">
            <a:lnSpc>
              <a:spcPct val="90000"/>
            </a:lnSpc>
            <a:spcBef>
              <a:spcPct val="0"/>
            </a:spcBef>
            <a:spcAft>
              <a:spcPct val="35000"/>
            </a:spcAft>
            <a:buNone/>
          </a:pPr>
          <a:r>
            <a:rPr lang="en-GB" sz="1600" kern="1200" dirty="0">
              <a:latin typeface="Chalkboard" panose="03050602040202020205" pitchFamily="66" charset="77"/>
            </a:rPr>
            <a:t>In July 1941, three prisoners escaped from the camp. As a result, the Deputy Commander of Auschwitz ordered 10 men to be executed.  </a:t>
          </a:r>
        </a:p>
        <a:p>
          <a:pPr marL="0" lvl="0" indent="0" algn="ctr" defTabSz="1244600">
            <a:lnSpc>
              <a:spcPct val="90000"/>
            </a:lnSpc>
            <a:spcBef>
              <a:spcPct val="0"/>
            </a:spcBef>
            <a:spcAft>
              <a:spcPct val="35000"/>
            </a:spcAft>
            <a:buNone/>
          </a:pPr>
          <a:r>
            <a:rPr lang="en-GB" sz="1600" kern="1200" dirty="0">
              <a:latin typeface="Chalkboard" panose="03050602040202020205" pitchFamily="66" charset="77"/>
            </a:rPr>
            <a:t>When one of the selected men Franciszek </a:t>
          </a:r>
          <a:r>
            <a:rPr lang="en-GB" sz="1600" kern="1200" dirty="0" err="1">
              <a:latin typeface="Chalkboard" panose="03050602040202020205" pitchFamily="66" charset="77"/>
            </a:rPr>
            <a:t>Gajowniczek</a:t>
          </a:r>
          <a:r>
            <a:rPr lang="en-GB" sz="1600" kern="1200" dirty="0">
              <a:latin typeface="Chalkboard" panose="03050602040202020205" pitchFamily="66" charset="77"/>
            </a:rPr>
            <a:t> heard he was selected, he cried out “My wife! My children!” At this point, Kolbe volunteered to take his place.</a:t>
          </a:r>
        </a:p>
        <a:p>
          <a:pPr marL="0" lvl="0" indent="0" algn="ctr" defTabSz="1244600">
            <a:lnSpc>
              <a:spcPct val="90000"/>
            </a:lnSpc>
            <a:spcBef>
              <a:spcPct val="0"/>
            </a:spcBef>
            <a:spcAft>
              <a:spcPct val="35000"/>
            </a:spcAft>
            <a:buNone/>
          </a:pPr>
          <a:r>
            <a:rPr lang="en-GB" sz="1600" kern="1200" dirty="0" err="1">
              <a:latin typeface="Chalkboard" panose="03050602040202020205" pitchFamily="66" charset="77"/>
            </a:rPr>
            <a:t>Gajowniczek</a:t>
          </a:r>
          <a:r>
            <a:rPr lang="en-GB" sz="1600" kern="1200" dirty="0">
              <a:latin typeface="Chalkboard" panose="03050602040202020205" pitchFamily="66" charset="77"/>
            </a:rPr>
            <a:t> later said:</a:t>
          </a:r>
        </a:p>
        <a:p>
          <a:pPr marL="0" lvl="0" indent="0" algn="ctr" defTabSz="1244600">
            <a:lnSpc>
              <a:spcPct val="90000"/>
            </a:lnSpc>
            <a:spcBef>
              <a:spcPct val="0"/>
            </a:spcBef>
            <a:spcAft>
              <a:spcPct val="35000"/>
            </a:spcAft>
            <a:buNone/>
          </a:pPr>
          <a:r>
            <a:rPr lang="en-GB" sz="1600" kern="1200" dirty="0">
              <a:latin typeface="Chalkboard" panose="03050602040202020205" pitchFamily="66" charset="77"/>
            </a:rPr>
            <a:t>“I could only thank him with my eyes. I was stunned and could hardly grasp what was going on. The immensity of it: I, the condemned, am to live and someone else willingly and voluntarily offers his life for me – a stranger. Is this some dream?</a:t>
          </a:r>
        </a:p>
        <a:p>
          <a:pPr marL="0" lvl="0" indent="0" algn="ctr" defTabSz="1244600">
            <a:lnSpc>
              <a:spcPct val="90000"/>
            </a:lnSpc>
            <a:spcBef>
              <a:spcPct val="0"/>
            </a:spcBef>
            <a:spcAft>
              <a:spcPct val="35000"/>
            </a:spcAft>
            <a:buNone/>
          </a:pPr>
          <a:r>
            <a:rPr lang="en-GB" sz="1600" kern="1200" dirty="0">
              <a:latin typeface="Chalkboard" panose="03050602040202020205" pitchFamily="66" charset="77"/>
            </a:rPr>
            <a:t>I was put back into my place without having had time to say anything to Maximilian Kolbe. I was saved. It was the first and the last time that such an incident happened in the whole history of Auschwitz.”</a:t>
          </a: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28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2800" kern="1200" dirty="0">
            <a:latin typeface="Chalkboard" panose="03050602040202020205" pitchFamily="66" charset="77"/>
          </a:endParaRPr>
        </a:p>
        <a:p>
          <a:pPr marL="0" lvl="0" indent="0" algn="l" defTabSz="1244600">
            <a:lnSpc>
              <a:spcPct val="90000"/>
            </a:lnSpc>
            <a:spcBef>
              <a:spcPct val="0"/>
            </a:spcBef>
            <a:spcAft>
              <a:spcPct val="35000"/>
            </a:spcAft>
            <a:buNone/>
          </a:pPr>
          <a:endParaRPr lang="en-US" sz="18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dsp:txBody>
      <dsp:txXfrm>
        <a:off x="126429" y="126429"/>
        <a:ext cx="7027603" cy="40637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DF09A-C364-1F40-A09C-115B92B65596}">
      <dsp:nvSpPr>
        <dsp:cNvPr id="0" name=""/>
        <dsp:cNvSpPr/>
      </dsp:nvSpPr>
      <dsp:spPr>
        <a:xfrm>
          <a:off x="0" y="9723"/>
          <a:ext cx="5799221" cy="49740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GB" sz="28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20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20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20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6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6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6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800" kern="1200" dirty="0">
            <a:latin typeface="Chalkboard" panose="03050602040202020205" pitchFamily="66" charset="77"/>
          </a:endParaRPr>
        </a:p>
        <a:p>
          <a:pPr marL="0" lvl="0" indent="0" algn="ctr" defTabSz="1244600">
            <a:lnSpc>
              <a:spcPct val="90000"/>
            </a:lnSpc>
            <a:spcBef>
              <a:spcPct val="0"/>
            </a:spcBef>
            <a:spcAft>
              <a:spcPct val="35000"/>
            </a:spcAft>
            <a:buNone/>
          </a:pPr>
          <a:r>
            <a:rPr lang="en-GB" sz="1800" kern="1200" dirty="0">
              <a:latin typeface="Chalkboard" panose="03050602040202020205" pitchFamily="66" charset="77"/>
            </a:rPr>
            <a:t>The Legacy</a:t>
          </a:r>
        </a:p>
        <a:p>
          <a:pPr marL="0" lvl="0" indent="0" algn="ctr" defTabSz="1244600">
            <a:lnSpc>
              <a:spcPct val="90000"/>
            </a:lnSpc>
            <a:spcBef>
              <a:spcPct val="0"/>
            </a:spcBef>
            <a:spcAft>
              <a:spcPct val="35000"/>
            </a:spcAft>
            <a:buNone/>
          </a:pPr>
          <a:r>
            <a:rPr lang="en-GB" sz="1800" kern="1200" dirty="0"/>
            <a:t>The story of Maximillian’s sacrifice spread quickly around the Auschwitz prisoners.  After the war, his reputation grew and he became a  symbol of courage.</a:t>
          </a:r>
        </a:p>
        <a:p>
          <a:pPr marL="0" lvl="0" indent="0" algn="ctr" defTabSz="1244600">
            <a:lnSpc>
              <a:spcPct val="90000"/>
            </a:lnSpc>
            <a:spcBef>
              <a:spcPct val="0"/>
            </a:spcBef>
            <a:spcAft>
              <a:spcPct val="35000"/>
            </a:spcAft>
            <a:buNone/>
          </a:pPr>
          <a:r>
            <a:rPr lang="en-GB" sz="1800" kern="1200" dirty="0"/>
            <a:t>Franciszek became a missionary and dedicated his life to sharing the story of how he had been saved by Maximilian Kolbe. He said that as ‘long as I have breath in my lungs, it will be my duty to tell the story of the sacrifice Maximilian made for me”</a:t>
          </a:r>
        </a:p>
        <a:p>
          <a:pPr marL="0" lvl="0" indent="0" algn="ctr" defTabSz="1244600">
            <a:lnSpc>
              <a:spcPct val="90000"/>
            </a:lnSpc>
            <a:spcBef>
              <a:spcPct val="0"/>
            </a:spcBef>
            <a:spcAft>
              <a:spcPct val="35000"/>
            </a:spcAft>
            <a:buNone/>
          </a:pPr>
          <a:r>
            <a:rPr lang="en-GB" sz="1800" kern="1200" dirty="0"/>
            <a:t>Kolbe was recognised as a Saint of the Catholic Church by </a:t>
          </a:r>
          <a:r>
            <a:rPr lang="en-GB" sz="1800" u="sng"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Pope John Paul II</a:t>
          </a:r>
          <a:r>
            <a:rPr lang="en-GB" sz="1800" u="sng" kern="1200" dirty="0">
              <a:solidFill>
                <a:schemeClr val="bg1"/>
              </a:solidFill>
            </a:rPr>
            <a:t> </a:t>
          </a:r>
          <a:r>
            <a:rPr lang="en-GB" sz="1800" kern="1200" dirty="0"/>
            <a:t>in 1981.</a:t>
          </a:r>
        </a:p>
        <a:p>
          <a:pPr marL="0" lvl="0" indent="0" algn="ctr" defTabSz="1244600">
            <a:lnSpc>
              <a:spcPct val="90000"/>
            </a:lnSpc>
            <a:spcBef>
              <a:spcPct val="0"/>
            </a:spcBef>
            <a:spcAft>
              <a:spcPct val="35000"/>
            </a:spcAft>
            <a:buNone/>
          </a:pPr>
          <a:r>
            <a:rPr lang="en-GB" sz="1800" kern="1200"/>
            <a:t>Pope </a:t>
          </a:r>
          <a:r>
            <a:rPr lang="en-GB" sz="1800" kern="1200" dirty="0"/>
            <a:t>John Paul </a:t>
          </a:r>
          <a:r>
            <a:rPr lang="en-GB" sz="1800" kern="1200"/>
            <a:t>II said of him:</a:t>
          </a:r>
          <a:endParaRPr lang="en-GB" sz="1800" kern="1200" dirty="0"/>
        </a:p>
        <a:p>
          <a:pPr marL="0" lvl="0" indent="0" algn="ctr" defTabSz="1244600">
            <a:lnSpc>
              <a:spcPct val="90000"/>
            </a:lnSpc>
            <a:spcBef>
              <a:spcPct val="0"/>
            </a:spcBef>
            <a:spcAft>
              <a:spcPct val="35000"/>
            </a:spcAft>
            <a:buNone/>
          </a:pPr>
          <a:r>
            <a:rPr lang="en-GB" sz="1800" kern="1200" dirty="0"/>
            <a:t>“Maximilian did not die but gave his life … for his brother”</a:t>
          </a:r>
          <a:endParaRPr lang="en-GB" sz="18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14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28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GB" sz="2800" kern="1200" dirty="0">
            <a:latin typeface="Chalkboard" panose="03050602040202020205" pitchFamily="66" charset="77"/>
          </a:endParaRPr>
        </a:p>
        <a:p>
          <a:pPr marL="0" lvl="0" indent="0" algn="l" defTabSz="1244600">
            <a:lnSpc>
              <a:spcPct val="90000"/>
            </a:lnSpc>
            <a:spcBef>
              <a:spcPct val="0"/>
            </a:spcBef>
            <a:spcAft>
              <a:spcPct val="35000"/>
            </a:spcAft>
            <a:buNone/>
          </a:pPr>
          <a:endParaRPr lang="en-US" sz="1800" kern="1200" dirty="0">
            <a:latin typeface="Chalkboard" panose="03050602040202020205" pitchFamily="66" charset="77"/>
          </a:endParaRPr>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dsp:txBody>
      <dsp:txXfrm>
        <a:off x="145686" y="155409"/>
        <a:ext cx="5507849" cy="468270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803A97-56B6-0F49-8EA1-63BC73B19959}" type="datetimeFigureOut">
              <a:rPr lang="en-US" smtClean="0"/>
              <a:t>9/3/2024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17F71-A0DA-2349-963C-13205BCA1B18}" type="slidenum">
              <a:rPr lang="en-US" smtClean="0"/>
              <a:t>‹Nº›</a:t>
            </a:fld>
            <a:endParaRPr lang="en-US"/>
          </a:p>
        </p:txBody>
      </p:sp>
    </p:spTree>
    <p:extLst>
      <p:ext uri="{BB962C8B-B14F-4D97-AF65-F5344CB8AC3E}">
        <p14:creationId xmlns:p14="http://schemas.microsoft.com/office/powerpoint/2010/main" val="1456422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17F71-A0DA-2349-963C-13205BCA1B18}" type="slidenum">
              <a:rPr lang="en-US" smtClean="0"/>
              <a:t>16</a:t>
            </a:fld>
            <a:endParaRPr lang="en-US"/>
          </a:p>
        </p:txBody>
      </p:sp>
    </p:spTree>
    <p:extLst>
      <p:ext uri="{BB962C8B-B14F-4D97-AF65-F5344CB8AC3E}">
        <p14:creationId xmlns:p14="http://schemas.microsoft.com/office/powerpoint/2010/main" val="2417738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7" name="Date Placeholder 6"/>
          <p:cNvSpPr>
            <a:spLocks noGrp="1"/>
          </p:cNvSpPr>
          <p:nvPr>
            <p:ph type="dt" sz="half" idx="10"/>
          </p:nvPr>
        </p:nvSpPr>
        <p:spPr/>
        <p:txBody>
          <a:bodyPr/>
          <a:lstStyle/>
          <a:p>
            <a:fld id="{19A4C5C9-08F9-D94D-9933-00E0A0880B12}" type="datetimeFigureOut">
              <a:rPr lang="en-US" smtClean="0"/>
              <a:t>9/3/2024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FAEBAC-7372-CC4B-861E-B358CEFC3ECC}" type="slidenum">
              <a:rPr lang="en-US" smtClean="0"/>
              <a:t>‹Nº›</a:t>
            </a:fld>
            <a:endParaRPr lang="en-US"/>
          </a:p>
        </p:txBody>
      </p:sp>
    </p:spTree>
    <p:extLst>
      <p:ext uri="{BB962C8B-B14F-4D97-AF65-F5344CB8AC3E}">
        <p14:creationId xmlns:p14="http://schemas.microsoft.com/office/powerpoint/2010/main" val="54959224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9A4C5C9-08F9-D94D-9933-00E0A0880B12}" type="datetimeFigureOut">
              <a:rPr lang="en-US" smtClean="0"/>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AEBAC-7372-CC4B-861E-B358CEFC3ECC}" type="slidenum">
              <a:rPr lang="en-US" smtClean="0"/>
              <a:t>‹Nº›</a:t>
            </a:fld>
            <a:endParaRPr lang="en-US"/>
          </a:p>
        </p:txBody>
      </p:sp>
    </p:spTree>
    <p:extLst>
      <p:ext uri="{BB962C8B-B14F-4D97-AF65-F5344CB8AC3E}">
        <p14:creationId xmlns:p14="http://schemas.microsoft.com/office/powerpoint/2010/main" val="2120918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9A4C5C9-08F9-D94D-9933-00E0A0880B12}" type="datetimeFigureOut">
              <a:rPr lang="en-US" smtClean="0"/>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AEBAC-7372-CC4B-861E-B358CEFC3ECC}" type="slidenum">
              <a:rPr lang="en-US" smtClean="0"/>
              <a:t>‹Nº›</a:t>
            </a:fld>
            <a:endParaRPr lang="en-US"/>
          </a:p>
        </p:txBody>
      </p:sp>
    </p:spTree>
    <p:extLst>
      <p:ext uri="{BB962C8B-B14F-4D97-AF65-F5344CB8AC3E}">
        <p14:creationId xmlns:p14="http://schemas.microsoft.com/office/powerpoint/2010/main" val="1120176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19A4C5C9-08F9-D94D-9933-00E0A0880B12}" type="datetimeFigureOut">
              <a:rPr lang="en-US" smtClean="0"/>
              <a:t>9/3/2024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FAEBAC-7372-CC4B-861E-B358CEFC3ECC}" type="slidenum">
              <a:rPr lang="en-US" smtClean="0"/>
              <a:t>‹Nº›</a:t>
            </a:fld>
            <a:endParaRPr lang="en-US"/>
          </a:p>
        </p:txBody>
      </p:sp>
    </p:spTree>
    <p:extLst>
      <p:ext uri="{BB962C8B-B14F-4D97-AF65-F5344CB8AC3E}">
        <p14:creationId xmlns:p14="http://schemas.microsoft.com/office/powerpoint/2010/main" val="2658650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GB"/>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Date Placeholder 6"/>
          <p:cNvSpPr>
            <a:spLocks noGrp="1"/>
          </p:cNvSpPr>
          <p:nvPr>
            <p:ph type="dt" sz="half" idx="10"/>
          </p:nvPr>
        </p:nvSpPr>
        <p:spPr/>
        <p:txBody>
          <a:bodyPr/>
          <a:lstStyle/>
          <a:p>
            <a:fld id="{19A4C5C9-08F9-D94D-9933-00E0A0880B12}" type="datetimeFigureOut">
              <a:rPr lang="en-US" smtClean="0"/>
              <a:t>9/3/2024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FAEBAC-7372-CC4B-861E-B358CEFC3ECC}" type="slidenum">
              <a:rPr lang="en-US" smtClean="0"/>
              <a:t>‹Nº›</a:t>
            </a:fld>
            <a:endParaRPr lang="en-US"/>
          </a:p>
        </p:txBody>
      </p:sp>
    </p:spTree>
    <p:extLst>
      <p:ext uri="{BB962C8B-B14F-4D97-AF65-F5344CB8AC3E}">
        <p14:creationId xmlns:p14="http://schemas.microsoft.com/office/powerpoint/2010/main" val="189045346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19A4C5C9-08F9-D94D-9933-00E0A0880B12}" type="datetimeFigureOut">
              <a:rPr lang="en-US" smtClean="0"/>
              <a:t>9/3/2024</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20FAEBAC-7372-CC4B-861E-B358CEFC3ECC}" type="slidenum">
              <a:rPr lang="en-US" smtClean="0"/>
              <a:t>‹Nº›</a:t>
            </a:fld>
            <a:endParaRPr lang="en-US"/>
          </a:p>
        </p:txBody>
      </p:sp>
    </p:spTree>
    <p:extLst>
      <p:ext uri="{BB962C8B-B14F-4D97-AF65-F5344CB8AC3E}">
        <p14:creationId xmlns:p14="http://schemas.microsoft.com/office/powerpoint/2010/main" val="2750886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Date Placeholder 6"/>
          <p:cNvSpPr>
            <a:spLocks noGrp="1"/>
          </p:cNvSpPr>
          <p:nvPr>
            <p:ph type="dt" sz="half" idx="10"/>
          </p:nvPr>
        </p:nvSpPr>
        <p:spPr/>
        <p:txBody>
          <a:bodyPr/>
          <a:lstStyle/>
          <a:p>
            <a:fld id="{19A4C5C9-08F9-D94D-9933-00E0A0880B12}" type="datetimeFigureOut">
              <a:rPr lang="en-US" smtClean="0"/>
              <a:t>9/3/2024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FAEBAC-7372-CC4B-861E-B358CEFC3ECC}" type="slidenum">
              <a:rPr lang="en-US" smtClean="0"/>
              <a:t>‹Nº›</a:t>
            </a:fld>
            <a:endParaRPr lang="en-US"/>
          </a:p>
        </p:txBody>
      </p:sp>
      <p:sp>
        <p:nvSpPr>
          <p:cNvPr id="10" name="Title 9"/>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1479634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9A4C5C9-08F9-D94D-9933-00E0A0880B12}" type="datetimeFigureOut">
              <a:rPr lang="en-US" smtClean="0"/>
              <a:t>9/3/2024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FAEBAC-7372-CC4B-861E-B358CEFC3ECC}" type="slidenum">
              <a:rPr lang="en-US" smtClean="0"/>
              <a:t>‹Nº›</a:t>
            </a:fld>
            <a:endParaRPr lang="en-US"/>
          </a:p>
        </p:txBody>
      </p:sp>
    </p:spTree>
    <p:extLst>
      <p:ext uri="{BB962C8B-B14F-4D97-AF65-F5344CB8AC3E}">
        <p14:creationId xmlns:p14="http://schemas.microsoft.com/office/powerpoint/2010/main" val="2225637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A4C5C9-08F9-D94D-9933-00E0A0880B12}" type="datetimeFigureOut">
              <a:rPr lang="en-US" smtClean="0"/>
              <a:t>9/3/2024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FAEBAC-7372-CC4B-861E-B358CEFC3ECC}" type="slidenum">
              <a:rPr lang="en-US" smtClean="0"/>
              <a:t>‹Nº›</a:t>
            </a:fld>
            <a:endParaRPr lang="en-US"/>
          </a:p>
        </p:txBody>
      </p:sp>
    </p:spTree>
    <p:extLst>
      <p:ext uri="{BB962C8B-B14F-4D97-AF65-F5344CB8AC3E}">
        <p14:creationId xmlns:p14="http://schemas.microsoft.com/office/powerpoint/2010/main" val="1208372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GB"/>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19A4C5C9-08F9-D94D-9933-00E0A0880B12}" type="datetimeFigureOut">
              <a:rPr lang="en-US" smtClean="0"/>
              <a:t>9/3/2024</a:t>
            </a:fld>
            <a:endParaRPr lang="en-US"/>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a:p>
        </p:txBody>
      </p:sp>
      <p:sp>
        <p:nvSpPr>
          <p:cNvPr id="7" name="Slide Number Placeholder 6"/>
          <p:cNvSpPr>
            <a:spLocks noGrp="1"/>
          </p:cNvSpPr>
          <p:nvPr>
            <p:ph type="sldNum" sz="quarter" idx="12"/>
          </p:nvPr>
        </p:nvSpPr>
        <p:spPr/>
        <p:txBody>
          <a:bodyPr/>
          <a:lstStyle/>
          <a:p>
            <a:fld id="{20FAEBAC-7372-CC4B-861E-B358CEFC3ECC}" type="slidenum">
              <a:rPr lang="en-US" smtClean="0"/>
              <a:t>‹Nº›</a:t>
            </a:fld>
            <a:endParaRPr lang="en-US"/>
          </a:p>
        </p:txBody>
      </p:sp>
    </p:spTree>
    <p:extLst>
      <p:ext uri="{BB962C8B-B14F-4D97-AF65-F5344CB8AC3E}">
        <p14:creationId xmlns:p14="http://schemas.microsoft.com/office/powerpoint/2010/main" val="425544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9A4C5C9-08F9-D94D-9933-00E0A0880B12}" type="datetimeFigureOut">
              <a:rPr lang="en-US" smtClean="0"/>
              <a:t>9/3/2024</a:t>
            </a:fld>
            <a:endParaRPr lang="en-US"/>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a:p>
        </p:txBody>
      </p:sp>
      <p:sp>
        <p:nvSpPr>
          <p:cNvPr id="7" name="Slide Number Placeholder 6"/>
          <p:cNvSpPr>
            <a:spLocks noGrp="1"/>
          </p:cNvSpPr>
          <p:nvPr>
            <p:ph type="sldNum" sz="quarter" idx="12"/>
          </p:nvPr>
        </p:nvSpPr>
        <p:spPr/>
        <p:txBody>
          <a:bodyPr/>
          <a:lstStyle/>
          <a:p>
            <a:fld id="{20FAEBAC-7372-CC4B-861E-B358CEFC3ECC}" type="slidenum">
              <a:rPr lang="en-US" smtClean="0"/>
              <a:t>‹Nº›</a:t>
            </a:fld>
            <a:endParaRPr lang="en-US"/>
          </a:p>
        </p:txBody>
      </p:sp>
    </p:spTree>
    <p:extLst>
      <p:ext uri="{BB962C8B-B14F-4D97-AF65-F5344CB8AC3E}">
        <p14:creationId xmlns:p14="http://schemas.microsoft.com/office/powerpoint/2010/main" val="3550394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9A4C5C9-08F9-D94D-9933-00E0A0880B12}" type="datetimeFigureOut">
              <a:rPr lang="en-US" smtClean="0"/>
              <a:t>9/3/2024</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20FAEBAC-7372-CC4B-861E-B358CEFC3ECC}" type="slidenum">
              <a:rPr lang="en-US" smtClean="0"/>
              <a:t>‹Nº›</a:t>
            </a:fld>
            <a:endParaRPr lang="en-US"/>
          </a:p>
        </p:txBody>
      </p:sp>
    </p:spTree>
    <p:extLst>
      <p:ext uri="{BB962C8B-B14F-4D97-AF65-F5344CB8AC3E}">
        <p14:creationId xmlns:p14="http://schemas.microsoft.com/office/powerpoint/2010/main" val="16061090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jpeg"/><Relationship Id="rId7" Type="http://schemas.openxmlformats.org/officeDocument/2006/relationships/diagramColors" Target="../diagrams/colors1.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Freeform 2"/>
          <p:cNvSpPr/>
          <p:nvPr/>
        </p:nvSpPr>
        <p:spPr>
          <a:xfrm>
            <a:off x="400843" y="1836903"/>
            <a:ext cx="4224596" cy="4338266"/>
          </a:xfrm>
          <a:custGeom>
            <a:avLst/>
            <a:gdLst/>
            <a:ahLst/>
            <a:cxnLst/>
            <a:rect l="l" t="t" r="r" b="b"/>
            <a:pathLst>
              <a:path w="5509791" h="5509791">
                <a:moveTo>
                  <a:pt x="0" y="0"/>
                </a:moveTo>
                <a:lnTo>
                  <a:pt x="5509791" y="0"/>
                </a:lnTo>
                <a:lnTo>
                  <a:pt x="5509791" y="5509790"/>
                </a:lnTo>
                <a:lnTo>
                  <a:pt x="0" y="5509790"/>
                </a:lnTo>
                <a:lnTo>
                  <a:pt x="0" y="0"/>
                </a:lnTo>
                <a:close/>
              </a:path>
            </a:pathLst>
          </a:custGeom>
          <a:blipFill>
            <a:blip r:embed="rId2"/>
            <a:stretch>
              <a:fillRect/>
            </a:stretch>
          </a:blipFill>
        </p:spPr>
        <p:txBody>
          <a:bodyPr/>
          <a:lstStyle/>
          <a:p>
            <a:endParaRPr lang="en-US" sz="1200"/>
          </a:p>
        </p:txBody>
      </p:sp>
      <p:sp>
        <p:nvSpPr>
          <p:cNvPr id="3" name="TextBox 3"/>
          <p:cNvSpPr txBox="1"/>
          <p:nvPr/>
        </p:nvSpPr>
        <p:spPr>
          <a:xfrm>
            <a:off x="1391305" y="618909"/>
            <a:ext cx="9022080" cy="1667123"/>
          </a:xfrm>
          <a:prstGeom prst="rect">
            <a:avLst/>
          </a:prstGeom>
        </p:spPr>
        <p:txBody>
          <a:bodyPr lIns="0" tIns="0" rIns="0" bIns="0" rtlCol="0" anchor="t">
            <a:spAutoFit/>
          </a:bodyPr>
          <a:lstStyle/>
          <a:p>
            <a:pPr algn="ctr">
              <a:lnSpc>
                <a:spcPts val="6480"/>
              </a:lnSpc>
            </a:pPr>
            <a:r>
              <a:rPr lang="en-US" sz="6000" spc="-239" dirty="0">
                <a:solidFill>
                  <a:srgbClr val="FAF9F9"/>
                </a:solidFill>
                <a:latin typeface="Arimo"/>
              </a:rPr>
              <a:t>Vocations Awareness Week 2024</a:t>
            </a:r>
          </a:p>
        </p:txBody>
      </p:sp>
      <p:sp>
        <p:nvSpPr>
          <p:cNvPr id="4" name="TextBox 4"/>
          <p:cNvSpPr txBox="1"/>
          <p:nvPr/>
        </p:nvSpPr>
        <p:spPr>
          <a:xfrm>
            <a:off x="1818681" y="6285826"/>
            <a:ext cx="9022080" cy="333425"/>
          </a:xfrm>
          <a:prstGeom prst="rect">
            <a:avLst/>
          </a:prstGeom>
        </p:spPr>
        <p:txBody>
          <a:bodyPr lIns="0" tIns="0" rIns="0" bIns="0" rtlCol="0" anchor="t">
            <a:spAutoFit/>
          </a:bodyPr>
          <a:lstStyle/>
          <a:p>
            <a:pPr algn="ctr">
              <a:lnSpc>
                <a:spcPts val="2592"/>
              </a:lnSpc>
            </a:pPr>
            <a:r>
              <a:rPr lang="en-US" sz="2400" spc="-95">
                <a:solidFill>
                  <a:srgbClr val="806E71"/>
                </a:solidFill>
                <a:latin typeface="Open Sans Italics"/>
              </a:rPr>
              <a:t>Priests for Scotland </a:t>
            </a:r>
          </a:p>
        </p:txBody>
      </p:sp>
      <p:sp>
        <p:nvSpPr>
          <p:cNvPr id="5" name="TextBox 5"/>
          <p:cNvSpPr txBox="1"/>
          <p:nvPr/>
        </p:nvSpPr>
        <p:spPr>
          <a:xfrm>
            <a:off x="4840770" y="3856793"/>
            <a:ext cx="6624856" cy="2026004"/>
          </a:xfrm>
          <a:prstGeom prst="rect">
            <a:avLst/>
          </a:prstGeom>
        </p:spPr>
        <p:txBody>
          <a:bodyPr wrap="square" lIns="0" tIns="0" rIns="0" bIns="0" rtlCol="0" anchor="t">
            <a:spAutoFit/>
          </a:bodyPr>
          <a:lstStyle/>
          <a:p>
            <a:pPr algn="ctr">
              <a:lnSpc>
                <a:spcPts val="4853"/>
              </a:lnSpc>
            </a:pPr>
            <a:r>
              <a:rPr lang="en-US" sz="8800" dirty="0">
                <a:solidFill>
                  <a:srgbClr val="FFFFFF"/>
                </a:solidFill>
                <a:latin typeface="Arimo Bold"/>
              </a:rPr>
              <a:t>‘</a:t>
            </a:r>
            <a:r>
              <a:rPr lang="en-US" sz="8800" dirty="0">
                <a:solidFill>
                  <a:srgbClr val="FFFFFF"/>
                </a:solidFill>
                <a:latin typeface="Arimo Bold Italics"/>
              </a:rPr>
              <a:t>Apostles</a:t>
            </a:r>
          </a:p>
          <a:p>
            <a:pPr algn="ctr">
              <a:lnSpc>
                <a:spcPts val="4853"/>
              </a:lnSpc>
            </a:pPr>
            <a:r>
              <a:rPr lang="en-US" sz="8800" dirty="0">
                <a:solidFill>
                  <a:srgbClr val="FFFFFF"/>
                </a:solidFill>
                <a:latin typeface="Arimo Bold Italics"/>
              </a:rPr>
              <a:t> </a:t>
            </a:r>
          </a:p>
          <a:p>
            <a:pPr algn="ctr">
              <a:lnSpc>
                <a:spcPts val="4853"/>
              </a:lnSpc>
            </a:pPr>
            <a:r>
              <a:rPr lang="en-US" sz="8800" dirty="0">
                <a:solidFill>
                  <a:srgbClr val="FFFFFF"/>
                </a:solidFill>
                <a:latin typeface="Arimo Bold Italics"/>
              </a:rPr>
              <a:t>of Hope’</a:t>
            </a:r>
            <a:r>
              <a:rPr lang="en-US" sz="8800" dirty="0">
                <a:solidFill>
                  <a:srgbClr val="FFFFFF"/>
                </a:solidFill>
                <a:latin typeface="Arimo Bold"/>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9" name="TextBox 8">
            <a:extLst>
              <a:ext uri="{FF2B5EF4-FFF2-40B4-BE49-F238E27FC236}">
                <a16:creationId xmlns:a16="http://schemas.microsoft.com/office/drawing/2014/main" id="{6506F713-C20D-0293-E9A7-E8F4C4D0F3AC}"/>
              </a:ext>
            </a:extLst>
          </p:cNvPr>
          <p:cNvSpPr txBox="1"/>
          <p:nvPr/>
        </p:nvSpPr>
        <p:spPr>
          <a:xfrm>
            <a:off x="1200916" y="5855918"/>
            <a:ext cx="2209549" cy="646331"/>
          </a:xfrm>
          <a:prstGeom prst="rect">
            <a:avLst/>
          </a:prstGeom>
          <a:noFill/>
        </p:spPr>
        <p:txBody>
          <a:bodyPr wrap="square" rtlCol="0">
            <a:spAutoFit/>
          </a:bodyPr>
          <a:lstStyle/>
          <a:p>
            <a:pPr algn="ctr"/>
            <a:r>
              <a:rPr lang="en-US" dirty="0">
                <a:solidFill>
                  <a:schemeClr val="bg1"/>
                </a:solidFill>
              </a:rPr>
              <a:t>Maximilian Kolbe – A Life Less Ordinary</a:t>
            </a:r>
          </a:p>
        </p:txBody>
      </p:sp>
      <p:sp>
        <p:nvSpPr>
          <p:cNvPr id="5" name="TextBox 4">
            <a:extLst>
              <a:ext uri="{FF2B5EF4-FFF2-40B4-BE49-F238E27FC236}">
                <a16:creationId xmlns:a16="http://schemas.microsoft.com/office/drawing/2014/main" id="{B74E55DF-A51E-89F9-F5BA-EC00C7227357}"/>
              </a:ext>
            </a:extLst>
          </p:cNvPr>
          <p:cNvSpPr txBox="1"/>
          <p:nvPr/>
        </p:nvSpPr>
        <p:spPr>
          <a:xfrm>
            <a:off x="4779819" y="1808894"/>
            <a:ext cx="6715496" cy="477054"/>
          </a:xfrm>
          <a:prstGeom prst="rect">
            <a:avLst/>
          </a:prstGeom>
          <a:noFill/>
        </p:spPr>
        <p:txBody>
          <a:bodyPr wrap="square" rtlCol="0">
            <a:spAutoFit/>
          </a:bodyPr>
          <a:lstStyle/>
          <a:p>
            <a:pPr algn="just"/>
            <a:r>
              <a:rPr lang="en-GB" dirty="0">
                <a:solidFill>
                  <a:schemeClr val="bg1"/>
                </a:solidFill>
              </a:rPr>
              <a:t> </a:t>
            </a:r>
          </a:p>
          <a:p>
            <a:endParaRPr lang="en-US" sz="700" dirty="0"/>
          </a:p>
        </p:txBody>
      </p:sp>
      <p:graphicFrame>
        <p:nvGraphicFramePr>
          <p:cNvPr id="5128" name="TextBox 6">
            <a:extLst>
              <a:ext uri="{FF2B5EF4-FFF2-40B4-BE49-F238E27FC236}">
                <a16:creationId xmlns:a16="http://schemas.microsoft.com/office/drawing/2014/main" id="{00966598-0ED3-59D2-232D-7F0E6CFC7A72}"/>
              </a:ext>
            </a:extLst>
          </p:cNvPr>
          <p:cNvGraphicFramePr/>
          <p:nvPr>
            <p:extLst>
              <p:ext uri="{D42A27DB-BD31-4B8C-83A1-F6EECF244321}">
                <p14:modId xmlns:p14="http://schemas.microsoft.com/office/powerpoint/2010/main" val="2231539541"/>
              </p:ext>
            </p:extLst>
          </p:nvPr>
        </p:nvGraphicFramePr>
        <p:xfrm>
          <a:off x="4446432" y="1808894"/>
          <a:ext cx="7280461" cy="43250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P 16670 | The prisoner number assigned ...">
            <a:extLst>
              <a:ext uri="{FF2B5EF4-FFF2-40B4-BE49-F238E27FC236}">
                <a16:creationId xmlns:a16="http://schemas.microsoft.com/office/drawing/2014/main" id="{18B1EE70-C5D3-B6F6-CD7C-930B39238E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5107" y="1808894"/>
            <a:ext cx="3344518" cy="3688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3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9" name="TextBox 8">
            <a:extLst>
              <a:ext uri="{FF2B5EF4-FFF2-40B4-BE49-F238E27FC236}">
                <a16:creationId xmlns:a16="http://schemas.microsoft.com/office/drawing/2014/main" id="{6506F713-C20D-0293-E9A7-E8F4C4D0F3AC}"/>
              </a:ext>
            </a:extLst>
          </p:cNvPr>
          <p:cNvSpPr txBox="1"/>
          <p:nvPr/>
        </p:nvSpPr>
        <p:spPr>
          <a:xfrm>
            <a:off x="1200916" y="5855918"/>
            <a:ext cx="2209549" cy="646331"/>
          </a:xfrm>
          <a:prstGeom prst="rect">
            <a:avLst/>
          </a:prstGeom>
          <a:noFill/>
        </p:spPr>
        <p:txBody>
          <a:bodyPr wrap="square" rtlCol="0">
            <a:spAutoFit/>
          </a:bodyPr>
          <a:lstStyle/>
          <a:p>
            <a:pPr algn="ctr"/>
            <a:r>
              <a:rPr lang="en-US" sz="1200" dirty="0">
                <a:solidFill>
                  <a:schemeClr val="bg1"/>
                </a:solidFill>
                <a:latin typeface="Chalkboard" panose="03050602040202020205" pitchFamily="66" charset="77"/>
              </a:rPr>
              <a:t>Franciszek </a:t>
            </a:r>
            <a:r>
              <a:rPr lang="en-US" sz="1200" dirty="0" err="1">
                <a:solidFill>
                  <a:schemeClr val="bg1"/>
                </a:solidFill>
                <a:latin typeface="Chalkboard" panose="03050602040202020205" pitchFamily="66" charset="77"/>
              </a:rPr>
              <a:t>Gaiowniczek</a:t>
            </a:r>
            <a:r>
              <a:rPr lang="en-US" sz="1200" dirty="0">
                <a:solidFill>
                  <a:schemeClr val="bg1"/>
                </a:solidFill>
                <a:latin typeface="Chalkboard" panose="03050602040202020205" pitchFamily="66" charset="77"/>
              </a:rPr>
              <a:t> beside a picture of Maximilian Kolbe</a:t>
            </a:r>
          </a:p>
        </p:txBody>
      </p:sp>
      <p:sp>
        <p:nvSpPr>
          <p:cNvPr id="5" name="TextBox 4">
            <a:extLst>
              <a:ext uri="{FF2B5EF4-FFF2-40B4-BE49-F238E27FC236}">
                <a16:creationId xmlns:a16="http://schemas.microsoft.com/office/drawing/2014/main" id="{B74E55DF-A51E-89F9-F5BA-EC00C7227357}"/>
              </a:ext>
            </a:extLst>
          </p:cNvPr>
          <p:cNvSpPr txBox="1"/>
          <p:nvPr/>
        </p:nvSpPr>
        <p:spPr>
          <a:xfrm>
            <a:off x="4779819" y="1808894"/>
            <a:ext cx="6715496" cy="477054"/>
          </a:xfrm>
          <a:prstGeom prst="rect">
            <a:avLst/>
          </a:prstGeom>
          <a:noFill/>
        </p:spPr>
        <p:txBody>
          <a:bodyPr wrap="square" rtlCol="0">
            <a:spAutoFit/>
          </a:bodyPr>
          <a:lstStyle/>
          <a:p>
            <a:pPr algn="just"/>
            <a:r>
              <a:rPr lang="en-GB" dirty="0">
                <a:solidFill>
                  <a:schemeClr val="bg1"/>
                </a:solidFill>
              </a:rPr>
              <a:t> </a:t>
            </a:r>
          </a:p>
          <a:p>
            <a:endParaRPr lang="en-US" sz="700" dirty="0"/>
          </a:p>
        </p:txBody>
      </p:sp>
      <p:graphicFrame>
        <p:nvGraphicFramePr>
          <p:cNvPr id="5128" name="TextBox 6">
            <a:extLst>
              <a:ext uri="{FF2B5EF4-FFF2-40B4-BE49-F238E27FC236}">
                <a16:creationId xmlns:a16="http://schemas.microsoft.com/office/drawing/2014/main" id="{00966598-0ED3-59D2-232D-7F0E6CFC7A72}"/>
              </a:ext>
            </a:extLst>
          </p:cNvPr>
          <p:cNvGraphicFramePr/>
          <p:nvPr>
            <p:extLst>
              <p:ext uri="{D42A27DB-BD31-4B8C-83A1-F6EECF244321}">
                <p14:modId xmlns:p14="http://schemas.microsoft.com/office/powerpoint/2010/main" val="2863186589"/>
              </p:ext>
            </p:extLst>
          </p:nvPr>
        </p:nvGraphicFramePr>
        <p:xfrm>
          <a:off x="5650850" y="1518451"/>
          <a:ext cx="5799221" cy="4983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Franciszek Gajowniczek | HistoryNet">
            <a:extLst>
              <a:ext uri="{FF2B5EF4-FFF2-40B4-BE49-F238E27FC236}">
                <a16:creationId xmlns:a16="http://schemas.microsoft.com/office/drawing/2014/main" id="{8801A270-AF39-37B4-8BC8-68142136A0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1929" y="2059419"/>
            <a:ext cx="3496788" cy="3612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9235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B374C7F4-E4C7-48A1-7045-B48F264A21D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C7B22F5-BF15-B902-B335-6A26A7A29070}"/>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E9B81952-3285-F950-B162-10E1EF4962CB}"/>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5" name="TextBox 4">
            <a:extLst>
              <a:ext uri="{FF2B5EF4-FFF2-40B4-BE49-F238E27FC236}">
                <a16:creationId xmlns:a16="http://schemas.microsoft.com/office/drawing/2014/main" id="{BBE83C73-84B1-F561-E3C3-C104897F25AA}"/>
              </a:ext>
            </a:extLst>
          </p:cNvPr>
          <p:cNvSpPr txBox="1"/>
          <p:nvPr/>
        </p:nvSpPr>
        <p:spPr>
          <a:xfrm>
            <a:off x="4829246" y="1078840"/>
            <a:ext cx="6715496" cy="477054"/>
          </a:xfrm>
          <a:prstGeom prst="rect">
            <a:avLst/>
          </a:prstGeom>
          <a:noFill/>
        </p:spPr>
        <p:txBody>
          <a:bodyPr wrap="square" rtlCol="0">
            <a:spAutoFit/>
          </a:bodyPr>
          <a:lstStyle/>
          <a:p>
            <a:pPr algn="just"/>
            <a:r>
              <a:rPr lang="en-GB" dirty="0">
                <a:solidFill>
                  <a:schemeClr val="bg1"/>
                </a:solidFill>
              </a:rPr>
              <a:t> </a:t>
            </a:r>
          </a:p>
          <a:p>
            <a:endParaRPr lang="en-US" sz="700" dirty="0"/>
          </a:p>
        </p:txBody>
      </p:sp>
      <p:pic>
        <p:nvPicPr>
          <p:cNvPr id="1026" name="Picture 2" descr="St. Maximilian Kolbe: Feast Day, Prayers, Patronage and More – Hallow">
            <a:extLst>
              <a:ext uri="{FF2B5EF4-FFF2-40B4-BE49-F238E27FC236}">
                <a16:creationId xmlns:a16="http://schemas.microsoft.com/office/drawing/2014/main" id="{47469459-87E4-68E9-A6B4-06D64EDDE1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397" y="1702772"/>
            <a:ext cx="4461628" cy="397026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8346114-18AA-DEFD-EFA0-62DE083525D7}"/>
              </a:ext>
            </a:extLst>
          </p:cNvPr>
          <p:cNvSpPr txBox="1"/>
          <p:nvPr/>
        </p:nvSpPr>
        <p:spPr>
          <a:xfrm>
            <a:off x="5065322" y="1447718"/>
            <a:ext cx="6570496" cy="5355312"/>
          </a:xfrm>
          <a:prstGeom prst="rect">
            <a:avLst/>
          </a:prstGeom>
          <a:noFill/>
        </p:spPr>
        <p:txBody>
          <a:bodyPr wrap="square" rtlCol="0">
            <a:spAutoFit/>
          </a:bodyPr>
          <a:lstStyle/>
          <a:p>
            <a:r>
              <a:rPr lang="en-US" dirty="0">
                <a:solidFill>
                  <a:schemeClr val="bg1"/>
                </a:solidFill>
                <a:latin typeface="Chalkboard" panose="03050602040202020205" pitchFamily="66" charset="77"/>
              </a:rPr>
              <a:t>Your teacher will decide which of the options you should complete:</a:t>
            </a:r>
          </a:p>
          <a:p>
            <a:endParaRPr lang="en-US" dirty="0">
              <a:solidFill>
                <a:schemeClr val="bg1"/>
              </a:solidFill>
              <a:latin typeface="Chalkboard" panose="03050602040202020205" pitchFamily="66" charset="77"/>
            </a:endParaRPr>
          </a:p>
          <a:p>
            <a:pPr algn="ctr"/>
            <a:r>
              <a:rPr lang="en-GB" dirty="0">
                <a:solidFill>
                  <a:schemeClr val="bg1"/>
                </a:solidFill>
                <a:latin typeface="Chalkboard" panose="03050602040202020205" pitchFamily="66" charset="77"/>
              </a:rPr>
              <a:t>1. </a:t>
            </a:r>
            <a:r>
              <a:rPr lang="en-GB" dirty="0">
                <a:solidFill>
                  <a:schemeClr val="bg1"/>
                </a:solidFill>
                <a:effectLst/>
                <a:latin typeface="Chalkboard" panose="03050602040202020205" pitchFamily="66" charset="77"/>
              </a:rPr>
              <a:t>Imagine that you are Franciszek </a:t>
            </a:r>
            <a:r>
              <a:rPr lang="en-GB" dirty="0" err="1">
                <a:solidFill>
                  <a:schemeClr val="bg1"/>
                </a:solidFill>
                <a:effectLst/>
                <a:latin typeface="Chalkboard" panose="03050602040202020205" pitchFamily="66" charset="77"/>
              </a:rPr>
              <a:t>Gajowniczek</a:t>
            </a:r>
            <a:r>
              <a:rPr lang="en-GB" dirty="0">
                <a:solidFill>
                  <a:schemeClr val="bg1"/>
                </a:solidFill>
                <a:effectLst/>
                <a:latin typeface="Chalkboard" panose="03050602040202020205" pitchFamily="66" charset="77"/>
              </a:rPr>
              <a:t>. Write a diary extract for the day St. Maximillian swapped places with you. You should include, everything that has happened today, how it made you feel and what you think might happen in the future.</a:t>
            </a:r>
          </a:p>
          <a:p>
            <a:pPr algn="ctr"/>
            <a:br>
              <a:rPr lang="en-GB" dirty="0">
                <a:solidFill>
                  <a:schemeClr val="bg1"/>
                </a:solidFill>
                <a:effectLst/>
                <a:latin typeface="Chalkboard" panose="03050602040202020205" pitchFamily="66" charset="77"/>
              </a:rPr>
            </a:br>
            <a:endParaRPr lang="en-GB" dirty="0">
              <a:solidFill>
                <a:schemeClr val="bg1"/>
              </a:solidFill>
              <a:effectLst/>
              <a:latin typeface="Chalkboard" panose="03050602040202020205" pitchFamily="66" charset="77"/>
            </a:endParaRPr>
          </a:p>
          <a:p>
            <a:pPr algn="ctr"/>
            <a:r>
              <a:rPr lang="en-GB" dirty="0">
                <a:solidFill>
                  <a:schemeClr val="bg1"/>
                </a:solidFill>
                <a:latin typeface="Chalkboard" panose="03050602040202020205" pitchFamily="66" charset="77"/>
              </a:rPr>
              <a:t>2. I</a:t>
            </a:r>
            <a:r>
              <a:rPr lang="en-GB" dirty="0">
                <a:solidFill>
                  <a:schemeClr val="bg1"/>
                </a:solidFill>
                <a:effectLst/>
                <a:latin typeface="Chalkboard" panose="03050602040202020205" pitchFamily="66" charset="77"/>
              </a:rPr>
              <a:t>magine that you are interviewing Maximilian Kolbe or Franciszek </a:t>
            </a:r>
            <a:r>
              <a:rPr lang="en-GB" dirty="0" err="1">
                <a:solidFill>
                  <a:schemeClr val="bg1"/>
                </a:solidFill>
                <a:effectLst/>
                <a:latin typeface="Chalkboard" panose="03050602040202020205" pitchFamily="66" charset="77"/>
              </a:rPr>
              <a:t>Gajowniczek</a:t>
            </a:r>
            <a:r>
              <a:rPr lang="en-GB" dirty="0">
                <a:solidFill>
                  <a:schemeClr val="bg1"/>
                </a:solidFill>
                <a:effectLst/>
                <a:latin typeface="Chalkboard" panose="03050602040202020205" pitchFamily="66" charset="77"/>
              </a:rPr>
              <a:t> or both. Write a script of the questions you would ask them and also the answers they would give. </a:t>
            </a:r>
          </a:p>
          <a:p>
            <a:pPr algn="ctr"/>
            <a:br>
              <a:rPr lang="en-GB" dirty="0">
                <a:solidFill>
                  <a:schemeClr val="bg1"/>
                </a:solidFill>
                <a:effectLst/>
                <a:latin typeface="Chalkboard" panose="03050602040202020205" pitchFamily="66" charset="77"/>
              </a:rPr>
            </a:br>
            <a:endParaRPr lang="en-GB" dirty="0">
              <a:solidFill>
                <a:schemeClr val="bg1"/>
              </a:solidFill>
              <a:effectLst/>
              <a:latin typeface="Chalkboard" panose="03050602040202020205" pitchFamily="66" charset="77"/>
            </a:endParaRPr>
          </a:p>
          <a:p>
            <a:pPr algn="ctr"/>
            <a:r>
              <a:rPr lang="en-GB" dirty="0">
                <a:solidFill>
                  <a:schemeClr val="bg1"/>
                </a:solidFill>
                <a:effectLst/>
                <a:latin typeface="Chalkboard" panose="03050602040202020205" pitchFamily="66" charset="77"/>
              </a:rPr>
              <a:t>3. Create your own story board/carton strip in which you illustrate the events of the life of Maximilian Kolbe. </a:t>
            </a:r>
          </a:p>
          <a:p>
            <a:endParaRPr lang="en-US" dirty="0"/>
          </a:p>
        </p:txBody>
      </p:sp>
    </p:spTree>
    <p:extLst>
      <p:ext uri="{BB962C8B-B14F-4D97-AF65-F5344CB8AC3E}">
        <p14:creationId xmlns:p14="http://schemas.microsoft.com/office/powerpoint/2010/main" val="2819997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ECAEBACE-661F-7DCB-7D4C-80E151C5478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E05F36A-4C8F-BA39-A554-D2B825851151}"/>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F6464AF3-35B6-3B92-1F88-A708F3CF63E6}"/>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5" name="TextBox 4">
            <a:extLst>
              <a:ext uri="{FF2B5EF4-FFF2-40B4-BE49-F238E27FC236}">
                <a16:creationId xmlns:a16="http://schemas.microsoft.com/office/drawing/2014/main" id="{99FB1983-94D4-3386-65F1-8292EFAC6337}"/>
              </a:ext>
            </a:extLst>
          </p:cNvPr>
          <p:cNvSpPr txBox="1"/>
          <p:nvPr/>
        </p:nvSpPr>
        <p:spPr>
          <a:xfrm>
            <a:off x="4829246" y="1078840"/>
            <a:ext cx="6715496" cy="477054"/>
          </a:xfrm>
          <a:prstGeom prst="rect">
            <a:avLst/>
          </a:prstGeom>
          <a:noFill/>
        </p:spPr>
        <p:txBody>
          <a:bodyPr wrap="square" rtlCol="0">
            <a:spAutoFit/>
          </a:bodyPr>
          <a:lstStyle/>
          <a:p>
            <a:pPr algn="just"/>
            <a:r>
              <a:rPr lang="en-GB" dirty="0">
                <a:solidFill>
                  <a:schemeClr val="bg1"/>
                </a:solidFill>
              </a:rPr>
              <a:t> </a:t>
            </a:r>
          </a:p>
          <a:p>
            <a:endParaRPr lang="en-US" sz="700" dirty="0"/>
          </a:p>
        </p:txBody>
      </p:sp>
      <p:pic>
        <p:nvPicPr>
          <p:cNvPr id="1026" name="Picture 2" descr="St. Maximilian Kolbe: Feast Day, Prayers, Patronage and More – Hallow">
            <a:extLst>
              <a:ext uri="{FF2B5EF4-FFF2-40B4-BE49-F238E27FC236}">
                <a16:creationId xmlns:a16="http://schemas.microsoft.com/office/drawing/2014/main" id="{396F4B6A-726B-5D9B-0015-4A1B7D87A1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397" y="1702772"/>
            <a:ext cx="4461628" cy="397026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833795E-1D2D-4767-9936-050EA1CACB90}"/>
              </a:ext>
            </a:extLst>
          </p:cNvPr>
          <p:cNvSpPr txBox="1"/>
          <p:nvPr/>
        </p:nvSpPr>
        <p:spPr>
          <a:xfrm>
            <a:off x="5065322" y="1447718"/>
            <a:ext cx="6570496" cy="5355312"/>
          </a:xfrm>
          <a:prstGeom prst="rect">
            <a:avLst/>
          </a:prstGeom>
          <a:solidFill>
            <a:schemeClr val="accent6">
              <a:lumMod val="75000"/>
            </a:schemeClr>
          </a:solidFill>
        </p:spPr>
        <p:txBody>
          <a:bodyPr wrap="square" rtlCol="0">
            <a:spAutoFit/>
          </a:bodyPr>
          <a:lstStyle/>
          <a:p>
            <a:r>
              <a:rPr lang="en-US" sz="2400" dirty="0">
                <a:solidFill>
                  <a:schemeClr val="bg1"/>
                </a:solidFill>
                <a:latin typeface="Chalkboard" panose="03050602040202020205" pitchFamily="66" charset="77"/>
              </a:rPr>
              <a:t>Prayer</a:t>
            </a:r>
          </a:p>
          <a:p>
            <a:endParaRPr lang="en-US" sz="2400" dirty="0">
              <a:solidFill>
                <a:schemeClr val="bg1"/>
              </a:solidFill>
              <a:latin typeface="Chalkboard" panose="03050602040202020205" pitchFamily="66" charset="77"/>
            </a:endParaRPr>
          </a:p>
          <a:p>
            <a:r>
              <a:rPr lang="en-US" sz="2400" dirty="0">
                <a:solidFill>
                  <a:schemeClr val="bg1"/>
                </a:solidFill>
                <a:latin typeface="Chalkboard" panose="03050602040202020205" pitchFamily="66" charset="77"/>
              </a:rPr>
              <a:t>Lord Jesus, you said that ‘no one has greater love than this,  to lay down one’s life for one’s friends’.</a:t>
            </a:r>
          </a:p>
          <a:p>
            <a:endParaRPr lang="en-US" sz="2400" dirty="0">
              <a:solidFill>
                <a:schemeClr val="bg1"/>
              </a:solidFill>
              <a:latin typeface="Chalkboard" panose="03050602040202020205" pitchFamily="66" charset="77"/>
            </a:endParaRPr>
          </a:p>
          <a:p>
            <a:r>
              <a:rPr lang="en-US" sz="2400" dirty="0">
                <a:solidFill>
                  <a:schemeClr val="bg1"/>
                </a:solidFill>
                <a:latin typeface="Chalkboard" panose="03050602040202020205" pitchFamily="66" charset="77"/>
              </a:rPr>
              <a:t>We pray that through the intercession of St. Maximilian Kolbe that we, too, may give ourselves entirely without reserve to you in the love and service of each other. </a:t>
            </a:r>
          </a:p>
          <a:p>
            <a:endParaRPr lang="en-US" sz="2400" dirty="0">
              <a:solidFill>
                <a:schemeClr val="bg1"/>
              </a:solidFill>
              <a:latin typeface="Chalkboard" panose="03050602040202020205" pitchFamily="66" charset="77"/>
            </a:endParaRPr>
          </a:p>
          <a:p>
            <a:r>
              <a:rPr lang="en-US" sz="2400" dirty="0">
                <a:solidFill>
                  <a:schemeClr val="bg1"/>
                </a:solidFill>
                <a:latin typeface="Chalkboard" panose="03050602040202020205" pitchFamily="66" charset="77"/>
              </a:rPr>
              <a:t>Amen</a:t>
            </a:r>
          </a:p>
          <a:p>
            <a:endParaRPr lang="en-US" dirty="0"/>
          </a:p>
          <a:p>
            <a:endParaRPr lang="en-GB" b="0" i="0" dirty="0">
              <a:solidFill>
                <a:srgbClr val="1F1F1F"/>
              </a:solidFill>
              <a:effectLst/>
              <a:highlight>
                <a:srgbClr val="FFFFFF"/>
              </a:highlight>
              <a:latin typeface="Google Sans"/>
            </a:endParaRPr>
          </a:p>
          <a:p>
            <a:endParaRPr lang="en-GB" dirty="0">
              <a:solidFill>
                <a:srgbClr val="1F1F1F"/>
              </a:solidFill>
              <a:highlight>
                <a:srgbClr val="FFFFFF"/>
              </a:highlight>
              <a:latin typeface="Google Sans"/>
            </a:endParaRPr>
          </a:p>
        </p:txBody>
      </p:sp>
    </p:spTree>
    <p:extLst>
      <p:ext uri="{BB962C8B-B14F-4D97-AF65-F5344CB8AC3E}">
        <p14:creationId xmlns:p14="http://schemas.microsoft.com/office/powerpoint/2010/main" val="1468090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28694832-CE2A-92D7-A2E4-0472480FD60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308089B0-26A8-709C-0A60-0FFD2F12722D}"/>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923C9BFB-1533-3F0D-F448-217460AA5CB8}"/>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5" name="TextBox 4">
            <a:extLst>
              <a:ext uri="{FF2B5EF4-FFF2-40B4-BE49-F238E27FC236}">
                <a16:creationId xmlns:a16="http://schemas.microsoft.com/office/drawing/2014/main" id="{D6315F0F-88B2-9D84-7B57-AFE532AE464D}"/>
              </a:ext>
            </a:extLst>
          </p:cNvPr>
          <p:cNvSpPr txBox="1"/>
          <p:nvPr/>
        </p:nvSpPr>
        <p:spPr>
          <a:xfrm>
            <a:off x="4829246" y="1078840"/>
            <a:ext cx="6715496" cy="477054"/>
          </a:xfrm>
          <a:prstGeom prst="rect">
            <a:avLst/>
          </a:prstGeom>
          <a:noFill/>
        </p:spPr>
        <p:txBody>
          <a:bodyPr wrap="square" rtlCol="0">
            <a:spAutoFit/>
          </a:bodyPr>
          <a:lstStyle/>
          <a:p>
            <a:pPr algn="just"/>
            <a:r>
              <a:rPr lang="en-GB" dirty="0">
                <a:solidFill>
                  <a:schemeClr val="bg1"/>
                </a:solidFill>
              </a:rPr>
              <a:t> </a:t>
            </a:r>
          </a:p>
          <a:p>
            <a:endParaRPr lang="en-US" sz="700" dirty="0"/>
          </a:p>
        </p:txBody>
      </p:sp>
      <p:sp>
        <p:nvSpPr>
          <p:cNvPr id="3" name="TextBox 2">
            <a:extLst>
              <a:ext uri="{FF2B5EF4-FFF2-40B4-BE49-F238E27FC236}">
                <a16:creationId xmlns:a16="http://schemas.microsoft.com/office/drawing/2014/main" id="{C897EC8B-FF18-BDE4-AD7B-507BDB6C3A20}"/>
              </a:ext>
            </a:extLst>
          </p:cNvPr>
          <p:cNvSpPr txBox="1"/>
          <p:nvPr/>
        </p:nvSpPr>
        <p:spPr>
          <a:xfrm>
            <a:off x="1200918" y="6163295"/>
            <a:ext cx="2272614" cy="523220"/>
          </a:xfrm>
          <a:prstGeom prst="rect">
            <a:avLst/>
          </a:prstGeom>
          <a:noFill/>
        </p:spPr>
        <p:txBody>
          <a:bodyPr wrap="square" rtlCol="0">
            <a:spAutoFit/>
          </a:bodyPr>
          <a:lstStyle/>
          <a:p>
            <a:r>
              <a:rPr lang="en-US" sz="2800" dirty="0">
                <a:solidFill>
                  <a:schemeClr val="bg1"/>
                </a:solidFill>
                <a:latin typeface="Chalkboard" panose="03050602040202020205" pitchFamily="66" charset="77"/>
              </a:rPr>
              <a:t>Lesson Two</a:t>
            </a:r>
          </a:p>
        </p:txBody>
      </p:sp>
      <p:pic>
        <p:nvPicPr>
          <p:cNvPr id="7" name="Picture 2" descr="Life of St. Maximilian Kolbe">
            <a:extLst>
              <a:ext uri="{FF2B5EF4-FFF2-40B4-BE49-F238E27FC236}">
                <a16:creationId xmlns:a16="http://schemas.microsoft.com/office/drawing/2014/main" id="{A3BA775A-8ADA-0391-6EED-2EE2EBB791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906" y="1702120"/>
            <a:ext cx="2947067" cy="394967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4F37AEC-7C7C-226B-7B07-2A8B0270D152}"/>
              </a:ext>
            </a:extLst>
          </p:cNvPr>
          <p:cNvSpPr txBox="1"/>
          <p:nvPr/>
        </p:nvSpPr>
        <p:spPr>
          <a:xfrm>
            <a:off x="4655126" y="1702120"/>
            <a:ext cx="6602681" cy="4801314"/>
          </a:xfrm>
          <a:prstGeom prst="rect">
            <a:avLst/>
          </a:prstGeom>
          <a:noFill/>
        </p:spPr>
        <p:txBody>
          <a:bodyPr wrap="square" rtlCol="0">
            <a:spAutoFit/>
          </a:bodyPr>
          <a:lstStyle/>
          <a:p>
            <a:pPr algn="just"/>
            <a:r>
              <a:rPr lang="en-GB" sz="1600" dirty="0">
                <a:solidFill>
                  <a:schemeClr val="bg1"/>
                </a:solidFill>
                <a:effectLst/>
                <a:latin typeface="Chalkboard" panose="03050602040202020205" pitchFamily="66" charset="77"/>
                <a:ea typeface="Times New Roman" panose="02020603050405020304" pitchFamily="18" charset="0"/>
              </a:rPr>
              <a:t>In our last lesson, we looked at the life of Saint Maximilian Kolbe and his martyrdom at Auschwitz. </a:t>
            </a:r>
          </a:p>
          <a:p>
            <a:pPr algn="just"/>
            <a:r>
              <a:rPr lang="en-GB" sz="1600" dirty="0">
                <a:solidFill>
                  <a:schemeClr val="bg1"/>
                </a:solidFill>
                <a:effectLst/>
                <a:latin typeface="Chalkboard" panose="03050602040202020205" pitchFamily="66" charset="77"/>
                <a:ea typeface="Times New Roman" panose="02020603050405020304" pitchFamily="18" charset="0"/>
              </a:rPr>
              <a:t> </a:t>
            </a:r>
          </a:p>
          <a:p>
            <a:pPr algn="just"/>
            <a:r>
              <a:rPr lang="en-GB" sz="1600" dirty="0">
                <a:solidFill>
                  <a:schemeClr val="bg1"/>
                </a:solidFill>
                <a:effectLst/>
                <a:latin typeface="Chalkboard" panose="03050602040202020205" pitchFamily="66" charset="77"/>
                <a:ea typeface="Times New Roman" panose="02020603050405020304" pitchFamily="18" charset="0"/>
              </a:rPr>
              <a:t>Maximilian is best known as a priest and martyr in the Catholic Church, but he was also a prolific writer! For many years, he worked as a journalist in the Catholic press in Poland. His writings help us understand the values that shaped his life. </a:t>
            </a:r>
          </a:p>
          <a:p>
            <a:pPr algn="just"/>
            <a:r>
              <a:rPr lang="en-GB" sz="1600" dirty="0">
                <a:solidFill>
                  <a:schemeClr val="bg1"/>
                </a:solidFill>
                <a:effectLst/>
                <a:latin typeface="Chalkboard" panose="03050602040202020205" pitchFamily="66" charset="77"/>
                <a:ea typeface="Times New Roman" panose="02020603050405020304" pitchFamily="18" charset="0"/>
              </a:rPr>
              <a:t> </a:t>
            </a:r>
          </a:p>
          <a:p>
            <a:r>
              <a:rPr lang="en-GB" sz="1600" kern="0" dirty="0">
                <a:solidFill>
                  <a:schemeClr val="bg1"/>
                </a:solidFill>
                <a:effectLst/>
                <a:latin typeface="Chalkboard" panose="03050602040202020205" pitchFamily="66" charset="77"/>
                <a:ea typeface="Times New Roman" panose="02020603050405020304" pitchFamily="18" charset="0"/>
                <a:cs typeface="Times New Roman" panose="02020603050405020304" pitchFamily="18" charset="0"/>
              </a:rPr>
              <a:t>Most schools in Scotland also have a set of school values—qualities they aim to encourage and principles according to which the school is run</a:t>
            </a:r>
            <a:r>
              <a:rPr lang="en-GB" sz="1600" kern="0" dirty="0">
                <a:solidFill>
                  <a:schemeClr val="bg1"/>
                </a:solidFill>
                <a:latin typeface="Chalkboard" panose="03050602040202020205" pitchFamily="66" charset="77"/>
                <a:ea typeface="Times New Roman" panose="02020603050405020304" pitchFamily="18" charset="0"/>
                <a:cs typeface="Times New Roman" panose="02020603050405020304" pitchFamily="18" charset="0"/>
              </a:rPr>
              <a:t>. </a:t>
            </a:r>
          </a:p>
          <a:p>
            <a:endParaRPr lang="en-GB" sz="1600" kern="0" dirty="0">
              <a:solidFill>
                <a:schemeClr val="bg1"/>
              </a:solidFill>
              <a:latin typeface="Chalkboard" panose="03050602040202020205" pitchFamily="66" charset="77"/>
              <a:ea typeface="Times New Roman" panose="02020603050405020304" pitchFamily="18" charset="0"/>
              <a:cs typeface="Times New Roman" panose="02020603050405020304" pitchFamily="18" charset="0"/>
            </a:endParaRPr>
          </a:p>
          <a:p>
            <a:pPr algn="just"/>
            <a:r>
              <a:rPr lang="en-GB" sz="1600" u="sng" dirty="0">
                <a:solidFill>
                  <a:schemeClr val="bg1"/>
                </a:solidFill>
                <a:effectLst/>
                <a:latin typeface="Chalkboard" panose="03050602040202020205" pitchFamily="66" charset="77"/>
                <a:ea typeface="Times New Roman" panose="02020603050405020304" pitchFamily="18" charset="0"/>
              </a:rPr>
              <a:t>For Reflection/Discussion</a:t>
            </a:r>
          </a:p>
          <a:p>
            <a:pPr algn="just"/>
            <a:r>
              <a:rPr lang="en-GB" sz="1600" dirty="0">
                <a:solidFill>
                  <a:schemeClr val="bg1"/>
                </a:solidFill>
                <a:effectLst/>
                <a:latin typeface="Chalkboard" panose="03050602040202020205" pitchFamily="66" charset="77"/>
                <a:ea typeface="Times New Roman" panose="02020603050405020304" pitchFamily="18" charset="0"/>
              </a:rPr>
              <a:t> </a:t>
            </a:r>
          </a:p>
          <a:p>
            <a:pPr marL="342900" lvl="0" indent="-342900" algn="just">
              <a:buFont typeface="Symbol" pitchFamily="2" charset="2"/>
              <a:buChar char=""/>
            </a:pPr>
            <a:r>
              <a:rPr lang="en-GB" sz="1600" dirty="0">
                <a:solidFill>
                  <a:schemeClr val="bg1"/>
                </a:solidFill>
                <a:effectLst/>
                <a:latin typeface="Chalkboard" panose="03050602040202020205" pitchFamily="66" charset="77"/>
                <a:ea typeface="Times New Roman" panose="02020603050405020304" pitchFamily="18" charset="0"/>
              </a:rPr>
              <a:t>What were the values of your primary school? </a:t>
            </a:r>
            <a:endParaRPr lang="en-GB" sz="1600" dirty="0">
              <a:solidFill>
                <a:schemeClr val="bg1"/>
              </a:solidFill>
              <a:latin typeface="Chalkboard" panose="03050602040202020205" pitchFamily="66" charset="77"/>
              <a:ea typeface="Times New Roman" panose="02020603050405020304" pitchFamily="18" charset="0"/>
            </a:endParaRPr>
          </a:p>
          <a:p>
            <a:pPr marL="342900" lvl="0" indent="-342900" algn="just">
              <a:buFont typeface="Symbol" pitchFamily="2" charset="2"/>
              <a:buChar char=""/>
            </a:pPr>
            <a:r>
              <a:rPr lang="en-GB" sz="1600" dirty="0">
                <a:solidFill>
                  <a:schemeClr val="bg1"/>
                </a:solidFill>
                <a:effectLst/>
                <a:latin typeface="Chalkboard" panose="03050602040202020205" pitchFamily="66" charset="77"/>
                <a:ea typeface="Times New Roman" panose="02020603050405020304" pitchFamily="18" charset="0"/>
              </a:rPr>
              <a:t>Can you give an example of how you put these into action?</a:t>
            </a:r>
          </a:p>
          <a:p>
            <a:pPr marL="342900" lvl="0" indent="-342900" algn="just">
              <a:buFont typeface="Symbol" pitchFamily="2" charset="2"/>
              <a:buChar char=""/>
            </a:pPr>
            <a:r>
              <a:rPr lang="en-GB" sz="1600" dirty="0">
                <a:solidFill>
                  <a:schemeClr val="bg1"/>
                </a:solidFill>
                <a:effectLst/>
                <a:latin typeface="Chalkboard" panose="03050602040202020205" pitchFamily="66" charset="77"/>
                <a:ea typeface="Times New Roman" panose="02020603050405020304" pitchFamily="18" charset="0"/>
              </a:rPr>
              <a:t>What are the values of the school you’re presently attending,. How might you put these into practice today?</a:t>
            </a:r>
          </a:p>
          <a:p>
            <a:endParaRPr lang="en-US" dirty="0">
              <a:solidFill>
                <a:schemeClr val="bg1"/>
              </a:solidFill>
              <a:latin typeface="Chalkboard" panose="03050602040202020205" pitchFamily="66" charset="77"/>
            </a:endParaRPr>
          </a:p>
        </p:txBody>
      </p:sp>
    </p:spTree>
    <p:extLst>
      <p:ext uri="{BB962C8B-B14F-4D97-AF65-F5344CB8AC3E}">
        <p14:creationId xmlns:p14="http://schemas.microsoft.com/office/powerpoint/2010/main" val="2656560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55E4BD3D-8A81-6639-EC98-3B19437DDE4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2FDB202-5C57-BE3D-236C-403901941689}"/>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001DFD15-2AB7-8CED-4D06-08E8200AB5C3}"/>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3" name="TextBox 2">
            <a:extLst>
              <a:ext uri="{FF2B5EF4-FFF2-40B4-BE49-F238E27FC236}">
                <a16:creationId xmlns:a16="http://schemas.microsoft.com/office/drawing/2014/main" id="{B834A2D1-0EC0-16C7-F00E-188F301556AE}"/>
              </a:ext>
            </a:extLst>
          </p:cNvPr>
          <p:cNvSpPr txBox="1"/>
          <p:nvPr/>
        </p:nvSpPr>
        <p:spPr>
          <a:xfrm>
            <a:off x="1200918" y="6163295"/>
            <a:ext cx="2272614" cy="523220"/>
          </a:xfrm>
          <a:prstGeom prst="rect">
            <a:avLst/>
          </a:prstGeom>
          <a:noFill/>
        </p:spPr>
        <p:txBody>
          <a:bodyPr wrap="square" rtlCol="0">
            <a:spAutoFit/>
          </a:bodyPr>
          <a:lstStyle/>
          <a:p>
            <a:r>
              <a:rPr lang="en-US" sz="2800" dirty="0">
                <a:solidFill>
                  <a:schemeClr val="bg1"/>
                </a:solidFill>
                <a:latin typeface="Chalkboard" panose="03050602040202020205" pitchFamily="66" charset="77"/>
              </a:rPr>
              <a:t>Lesson Two</a:t>
            </a:r>
          </a:p>
        </p:txBody>
      </p:sp>
      <p:pic>
        <p:nvPicPr>
          <p:cNvPr id="7" name="Picture 2" descr="Life of St. Maximilian Kolbe">
            <a:extLst>
              <a:ext uri="{FF2B5EF4-FFF2-40B4-BE49-F238E27FC236}">
                <a16:creationId xmlns:a16="http://schemas.microsoft.com/office/drawing/2014/main" id="{9F87B2CD-F2F5-C47B-43B7-AE48DE4361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193" y="1702120"/>
            <a:ext cx="2947067" cy="394967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C406BB3-BD8D-1DCE-21B5-96C91C51B2AB}"/>
              </a:ext>
            </a:extLst>
          </p:cNvPr>
          <p:cNvSpPr txBox="1"/>
          <p:nvPr/>
        </p:nvSpPr>
        <p:spPr>
          <a:xfrm>
            <a:off x="4655126" y="1702120"/>
            <a:ext cx="6602681" cy="5940088"/>
          </a:xfrm>
          <a:prstGeom prst="rect">
            <a:avLst/>
          </a:prstGeom>
          <a:noFill/>
        </p:spPr>
        <p:txBody>
          <a:bodyPr wrap="square" rtlCol="0">
            <a:spAutoFit/>
          </a:bodyPr>
          <a:lstStyle/>
          <a:p>
            <a:r>
              <a:rPr lang="en-US" sz="2000" dirty="0">
                <a:solidFill>
                  <a:schemeClr val="bg1"/>
                </a:solidFill>
                <a:latin typeface="Chalkboard" panose="03050602040202020205" pitchFamily="66" charset="77"/>
              </a:rPr>
              <a:t>Maximilian Kolbe – Value One – ‘Model Mary’</a:t>
            </a:r>
          </a:p>
          <a:p>
            <a:endParaRPr lang="en-US" sz="2000" dirty="0">
              <a:solidFill>
                <a:schemeClr val="bg1"/>
              </a:solidFill>
              <a:latin typeface="Chalkboard" panose="03050602040202020205" pitchFamily="66" charset="77"/>
            </a:endParaRPr>
          </a:p>
          <a:p>
            <a:pPr algn="just"/>
            <a:r>
              <a:rPr lang="en-GB" dirty="0">
                <a:solidFill>
                  <a:schemeClr val="bg1"/>
                </a:solidFill>
                <a:effectLst/>
                <a:latin typeface="Chalkboard" panose="03050602040202020205" pitchFamily="66" charset="77"/>
                <a:ea typeface="Times New Roman" panose="02020603050405020304" pitchFamily="18" charset="0"/>
              </a:rPr>
              <a:t>Looking at many writings, it's easy to notice just how important Mary, the Mother of Jesus, was in Maximilian’s life. </a:t>
            </a:r>
          </a:p>
          <a:p>
            <a:pPr algn="just"/>
            <a:r>
              <a:rPr lang="en-GB" dirty="0">
                <a:solidFill>
                  <a:schemeClr val="bg1"/>
                </a:solidFill>
                <a:effectLst/>
                <a:latin typeface="Chalkboard" panose="03050602040202020205" pitchFamily="66" charset="77"/>
                <a:ea typeface="Times New Roman" panose="02020603050405020304" pitchFamily="18" charset="0"/>
              </a:rPr>
              <a:t> </a:t>
            </a:r>
          </a:p>
          <a:p>
            <a:pPr algn="just"/>
            <a:r>
              <a:rPr lang="en-GB" dirty="0">
                <a:solidFill>
                  <a:schemeClr val="bg1"/>
                </a:solidFill>
                <a:effectLst/>
                <a:latin typeface="Chalkboard" panose="03050602040202020205" pitchFamily="66" charset="77"/>
                <a:ea typeface="Times New Roman" panose="02020603050405020304" pitchFamily="18" charset="0"/>
              </a:rPr>
              <a:t>In a way, this isn’t surprising; Mary has a very important position in the Catholic faith. </a:t>
            </a:r>
          </a:p>
          <a:p>
            <a:pPr algn="just"/>
            <a:endParaRPr lang="en-GB" dirty="0">
              <a:solidFill>
                <a:schemeClr val="bg1"/>
              </a:solidFill>
              <a:latin typeface="Chalkboard" panose="03050602040202020205" pitchFamily="66" charset="77"/>
              <a:ea typeface="Times New Roman" panose="02020603050405020304" pitchFamily="18" charset="0"/>
            </a:endParaRPr>
          </a:p>
          <a:p>
            <a:pPr algn="just"/>
            <a:r>
              <a:rPr lang="en-GB" dirty="0">
                <a:solidFill>
                  <a:schemeClr val="bg1"/>
                </a:solidFill>
                <a:effectLst/>
                <a:latin typeface="Chalkboard" panose="03050602040202020205" pitchFamily="66" charset="77"/>
                <a:ea typeface="Times New Roman" panose="02020603050405020304" pitchFamily="18" charset="0"/>
              </a:rPr>
              <a:t>In every Catholic Church, anywhere in the world, you’ll always find an image of Mary - be it a painting or a statue. What’s more, one of the few prayers all Catholics know is the Hail Mary and, surely, one of the few possessions all Catholics have is a set of rosary beads. Catholics have a very special connection with Mary!</a:t>
            </a:r>
          </a:p>
          <a:p>
            <a:pPr algn="just"/>
            <a:r>
              <a:rPr lang="en-GB" dirty="0">
                <a:solidFill>
                  <a:schemeClr val="bg1"/>
                </a:solidFill>
                <a:effectLst/>
                <a:latin typeface="Chalkboard" panose="03050602040202020205" pitchFamily="66" charset="77"/>
                <a:ea typeface="Times New Roman" panose="02020603050405020304" pitchFamily="18" charset="0"/>
              </a:rPr>
              <a:t> </a:t>
            </a:r>
          </a:p>
          <a:p>
            <a:pPr algn="just"/>
            <a:r>
              <a:rPr lang="en-GB" dirty="0">
                <a:solidFill>
                  <a:schemeClr val="bg1"/>
                </a:solidFill>
                <a:effectLst/>
                <a:latin typeface="Chalkboard" panose="03050602040202020205" pitchFamily="66" charset="77"/>
                <a:ea typeface="Times New Roman" panose="02020603050405020304" pitchFamily="18" charset="0"/>
              </a:rPr>
              <a:t>Yet, as Maximilian would point out, we must never lose sight of what makes Mary really special and that lies her being a model of how to live out the Christian faith. </a:t>
            </a:r>
          </a:p>
          <a:p>
            <a:pPr algn="just"/>
            <a:r>
              <a:rPr lang="en-GB" sz="1600" dirty="0">
                <a:solidFill>
                  <a:schemeClr val="bg1"/>
                </a:solidFill>
                <a:effectLst/>
                <a:latin typeface="Bierstadt" panose="020B0004020202020204" pitchFamily="34" charset="0"/>
                <a:ea typeface="Times New Roman" panose="02020603050405020304" pitchFamily="18" charset="0"/>
              </a:rPr>
              <a:t> </a:t>
            </a:r>
            <a:endParaRPr lang="en-GB" sz="1600" dirty="0">
              <a:solidFill>
                <a:schemeClr val="bg1"/>
              </a:solidFill>
              <a:effectLst/>
              <a:latin typeface="Times New Roman" panose="02020603050405020304" pitchFamily="18" charset="0"/>
              <a:ea typeface="Times New Roman" panose="02020603050405020304" pitchFamily="18" charset="0"/>
            </a:endParaRPr>
          </a:p>
          <a:p>
            <a:endParaRPr lang="en-US" dirty="0">
              <a:solidFill>
                <a:schemeClr val="bg1"/>
              </a:solidFill>
              <a:latin typeface="Chalkboard" panose="03050602040202020205" pitchFamily="66" charset="77"/>
            </a:endParaRPr>
          </a:p>
          <a:p>
            <a:endParaRPr lang="en-US" dirty="0">
              <a:solidFill>
                <a:schemeClr val="bg1"/>
              </a:solidFill>
              <a:latin typeface="Chalkboard" panose="03050602040202020205" pitchFamily="66" charset="77"/>
            </a:endParaRPr>
          </a:p>
        </p:txBody>
      </p:sp>
    </p:spTree>
    <p:extLst>
      <p:ext uri="{BB962C8B-B14F-4D97-AF65-F5344CB8AC3E}">
        <p14:creationId xmlns:p14="http://schemas.microsoft.com/office/powerpoint/2010/main" val="2188868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5B172294-D31B-DB2B-CF82-EB0741BEDB1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0E9584B-0A42-9FDA-6A15-7407DD96BB74}"/>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F5F8F276-6B71-CCF4-0552-E6FF621AB72E}"/>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3"/>
            <a:stretch>
              <a:fillRect/>
            </a:stretch>
          </a:blipFill>
        </p:spPr>
        <p:txBody>
          <a:bodyPr/>
          <a:lstStyle/>
          <a:p>
            <a:endParaRPr lang="en-US" sz="1200"/>
          </a:p>
        </p:txBody>
      </p:sp>
      <p:sp>
        <p:nvSpPr>
          <p:cNvPr id="3" name="TextBox 2">
            <a:extLst>
              <a:ext uri="{FF2B5EF4-FFF2-40B4-BE49-F238E27FC236}">
                <a16:creationId xmlns:a16="http://schemas.microsoft.com/office/drawing/2014/main" id="{49EB527B-D15C-CE92-F393-1E3AE71174F2}"/>
              </a:ext>
            </a:extLst>
          </p:cNvPr>
          <p:cNvSpPr txBox="1"/>
          <p:nvPr/>
        </p:nvSpPr>
        <p:spPr>
          <a:xfrm>
            <a:off x="1200918" y="6163295"/>
            <a:ext cx="2272614" cy="523220"/>
          </a:xfrm>
          <a:prstGeom prst="rect">
            <a:avLst/>
          </a:prstGeom>
          <a:noFill/>
        </p:spPr>
        <p:txBody>
          <a:bodyPr wrap="square" rtlCol="0">
            <a:spAutoFit/>
          </a:bodyPr>
          <a:lstStyle/>
          <a:p>
            <a:r>
              <a:rPr lang="en-US" sz="2800" dirty="0">
                <a:solidFill>
                  <a:schemeClr val="bg1"/>
                </a:solidFill>
                <a:latin typeface="Chalkboard" panose="03050602040202020205" pitchFamily="66" charset="77"/>
              </a:rPr>
              <a:t>Lesson Two</a:t>
            </a:r>
          </a:p>
        </p:txBody>
      </p:sp>
      <p:pic>
        <p:nvPicPr>
          <p:cNvPr id="7" name="Picture 2" descr="Life of St. Maximilian Kolbe">
            <a:extLst>
              <a:ext uri="{FF2B5EF4-FFF2-40B4-BE49-F238E27FC236}">
                <a16:creationId xmlns:a16="http://schemas.microsoft.com/office/drawing/2014/main" id="{FF14A90C-DABF-DA8B-5516-49DCB54E8B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4193" y="1702120"/>
            <a:ext cx="2947067" cy="394967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46212EC-87CB-4B9B-C0E5-29A75137CF59}"/>
              </a:ext>
            </a:extLst>
          </p:cNvPr>
          <p:cNvSpPr txBox="1"/>
          <p:nvPr/>
        </p:nvSpPr>
        <p:spPr>
          <a:xfrm>
            <a:off x="4655126" y="1702120"/>
            <a:ext cx="6602681" cy="5970865"/>
          </a:xfrm>
          <a:prstGeom prst="rect">
            <a:avLst/>
          </a:prstGeom>
          <a:noFill/>
        </p:spPr>
        <p:txBody>
          <a:bodyPr wrap="square" rtlCol="0">
            <a:spAutoFit/>
          </a:bodyPr>
          <a:lstStyle/>
          <a:p>
            <a:r>
              <a:rPr lang="en-US" dirty="0">
                <a:solidFill>
                  <a:schemeClr val="bg1"/>
                </a:solidFill>
                <a:latin typeface="Chalkboard" panose="03050602040202020205" pitchFamily="66" charset="77"/>
              </a:rPr>
              <a:t>Maximilian Kolbe – Value One – ‘Model Mary’</a:t>
            </a:r>
          </a:p>
          <a:p>
            <a:endParaRPr lang="en-US" dirty="0">
              <a:solidFill>
                <a:schemeClr val="bg1"/>
              </a:solidFill>
              <a:latin typeface="Chalkboard" panose="03050602040202020205" pitchFamily="66" charset="77"/>
            </a:endParaRPr>
          </a:p>
          <a:p>
            <a:pPr algn="just"/>
            <a:r>
              <a:rPr lang="en-GB" sz="1600" dirty="0">
                <a:solidFill>
                  <a:schemeClr val="bg1"/>
                </a:solidFill>
                <a:effectLst/>
                <a:latin typeface="Chalkboard" panose="03050602040202020205" pitchFamily="66" charset="77"/>
                <a:ea typeface="Times New Roman" panose="02020603050405020304" pitchFamily="18" charset="0"/>
              </a:rPr>
              <a:t>When the Archangel Gabriel, appeared to her and asked her to be the mother of Jesus, Mary said ‘yes; without doubt or condition or charge! Mary fully accepted God’s plan for her life and Maximilian would suggest that we try and do the same!</a:t>
            </a:r>
          </a:p>
          <a:p>
            <a:pPr algn="just"/>
            <a:r>
              <a:rPr lang="en-GB" sz="1600" dirty="0">
                <a:solidFill>
                  <a:schemeClr val="bg1"/>
                </a:solidFill>
                <a:effectLst/>
                <a:latin typeface="Chalkboard" panose="03050602040202020205" pitchFamily="66" charset="77"/>
                <a:ea typeface="Times New Roman" panose="02020603050405020304" pitchFamily="18" charset="0"/>
              </a:rPr>
              <a:t> </a:t>
            </a:r>
          </a:p>
          <a:p>
            <a:pPr algn="just"/>
            <a:r>
              <a:rPr lang="en-GB" sz="1600" dirty="0">
                <a:solidFill>
                  <a:schemeClr val="bg1"/>
                </a:solidFill>
                <a:effectLst/>
                <a:latin typeface="Chalkboard" panose="03050602040202020205" pitchFamily="66" charset="77"/>
                <a:ea typeface="Times New Roman" panose="02020603050405020304" pitchFamily="18" charset="0"/>
              </a:rPr>
              <a:t>For Reflection/Discussion</a:t>
            </a:r>
          </a:p>
          <a:p>
            <a:pPr algn="just"/>
            <a:r>
              <a:rPr lang="en-GB" sz="1600" dirty="0">
                <a:solidFill>
                  <a:schemeClr val="bg1"/>
                </a:solidFill>
                <a:effectLst/>
                <a:latin typeface="Chalkboard" panose="03050602040202020205" pitchFamily="66" charset="77"/>
                <a:ea typeface="Times New Roman" panose="02020603050405020304" pitchFamily="18" charset="0"/>
              </a:rPr>
              <a:t> </a:t>
            </a:r>
          </a:p>
          <a:p>
            <a:pPr marL="342900" lvl="0" indent="-342900" algn="just">
              <a:buFont typeface="Symbol" pitchFamily="2" charset="2"/>
              <a:buChar char=""/>
            </a:pPr>
            <a:r>
              <a:rPr lang="en-GB" sz="1600" dirty="0">
                <a:solidFill>
                  <a:schemeClr val="bg1"/>
                </a:solidFill>
                <a:effectLst/>
                <a:latin typeface="Chalkboard" panose="03050602040202020205" pitchFamily="66" charset="77"/>
                <a:ea typeface="Times New Roman" panose="02020603050405020304" pitchFamily="18" charset="0"/>
              </a:rPr>
              <a:t>Are you aware that God has a plan for your life? Are you aware He wants you to be part of the project of building His kingdom here on earth – a kingdom founded on values of humility, compassion, kindness, justice, forgiveness, integrity, peace and courage?</a:t>
            </a:r>
          </a:p>
          <a:p>
            <a:pPr lvl="0" algn="just"/>
            <a:endParaRPr lang="en-GB" sz="1600" dirty="0">
              <a:solidFill>
                <a:schemeClr val="bg1"/>
              </a:solidFill>
              <a:effectLst/>
              <a:latin typeface="Chalkboard" panose="03050602040202020205" pitchFamily="66" charset="77"/>
              <a:ea typeface="Times New Roman" panose="02020603050405020304" pitchFamily="18" charset="0"/>
            </a:endParaRPr>
          </a:p>
          <a:p>
            <a:pPr marL="342900" lvl="0" indent="-342900" algn="just">
              <a:buFont typeface="Symbol" pitchFamily="2" charset="2"/>
              <a:buChar char=""/>
            </a:pPr>
            <a:r>
              <a:rPr lang="en-GB" sz="1600" dirty="0">
                <a:solidFill>
                  <a:schemeClr val="bg1"/>
                </a:solidFill>
                <a:effectLst/>
                <a:latin typeface="Chalkboard" panose="03050602040202020205" pitchFamily="66" charset="77"/>
                <a:ea typeface="Times New Roman" panose="02020603050405020304" pitchFamily="18" charset="0"/>
              </a:rPr>
              <a:t>Catholics believe we find God’s plan for our lives by spending time in prayer. Do you ever spend time in prayer? Can you write a prayer asking God to make you aware of his plan for your life?</a:t>
            </a:r>
          </a:p>
          <a:p>
            <a:pPr algn="just"/>
            <a:r>
              <a:rPr lang="en-GB" sz="1800" dirty="0">
                <a:effectLst/>
                <a:latin typeface="Bierstadt" panose="020B000402020202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endParaRPr lang="en-US" sz="2000" dirty="0">
              <a:solidFill>
                <a:schemeClr val="bg1"/>
              </a:solidFill>
              <a:latin typeface="Chalkboard" panose="03050602040202020205" pitchFamily="66" charset="77"/>
            </a:endParaRPr>
          </a:p>
          <a:p>
            <a:pPr algn="just"/>
            <a:r>
              <a:rPr lang="en-GB" sz="1600" dirty="0">
                <a:solidFill>
                  <a:schemeClr val="bg1"/>
                </a:solidFill>
                <a:effectLst/>
                <a:latin typeface="Bierstadt" panose="020B0004020202020204" pitchFamily="34" charset="0"/>
                <a:ea typeface="Times New Roman" panose="02020603050405020304" pitchFamily="18" charset="0"/>
              </a:rPr>
              <a:t> </a:t>
            </a:r>
            <a:endParaRPr lang="en-GB" sz="1600" dirty="0">
              <a:solidFill>
                <a:schemeClr val="bg1"/>
              </a:solidFill>
              <a:effectLst/>
              <a:latin typeface="Times New Roman" panose="02020603050405020304" pitchFamily="18" charset="0"/>
              <a:ea typeface="Times New Roman" panose="02020603050405020304" pitchFamily="18" charset="0"/>
            </a:endParaRPr>
          </a:p>
          <a:p>
            <a:endParaRPr lang="en-US" dirty="0">
              <a:solidFill>
                <a:schemeClr val="bg1"/>
              </a:solidFill>
              <a:latin typeface="Chalkboard" panose="03050602040202020205" pitchFamily="66" charset="77"/>
            </a:endParaRPr>
          </a:p>
          <a:p>
            <a:endParaRPr lang="en-US" dirty="0">
              <a:solidFill>
                <a:schemeClr val="bg1"/>
              </a:solidFill>
              <a:latin typeface="Chalkboard" panose="03050602040202020205" pitchFamily="66" charset="77"/>
            </a:endParaRPr>
          </a:p>
        </p:txBody>
      </p:sp>
    </p:spTree>
    <p:extLst>
      <p:ext uri="{BB962C8B-B14F-4D97-AF65-F5344CB8AC3E}">
        <p14:creationId xmlns:p14="http://schemas.microsoft.com/office/powerpoint/2010/main" val="4119305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9F8BC0A8-02BF-7E72-EFFD-2FD05B5B889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361691D-BFFE-5463-093E-FC56D0DB43EF}"/>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39357EBA-2BFD-A71C-B5F8-234610410F44}"/>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3" name="TextBox 2">
            <a:extLst>
              <a:ext uri="{FF2B5EF4-FFF2-40B4-BE49-F238E27FC236}">
                <a16:creationId xmlns:a16="http://schemas.microsoft.com/office/drawing/2014/main" id="{F531DC49-6CE4-473B-3AA6-3D00DAFC51DD}"/>
              </a:ext>
            </a:extLst>
          </p:cNvPr>
          <p:cNvSpPr txBox="1"/>
          <p:nvPr/>
        </p:nvSpPr>
        <p:spPr>
          <a:xfrm>
            <a:off x="1200918" y="6163295"/>
            <a:ext cx="2272614" cy="523220"/>
          </a:xfrm>
          <a:prstGeom prst="rect">
            <a:avLst/>
          </a:prstGeom>
          <a:noFill/>
        </p:spPr>
        <p:txBody>
          <a:bodyPr wrap="square" rtlCol="0">
            <a:spAutoFit/>
          </a:bodyPr>
          <a:lstStyle/>
          <a:p>
            <a:r>
              <a:rPr lang="en-US" sz="2800" dirty="0">
                <a:solidFill>
                  <a:schemeClr val="bg1"/>
                </a:solidFill>
                <a:latin typeface="Chalkboard" panose="03050602040202020205" pitchFamily="66" charset="77"/>
              </a:rPr>
              <a:t>Lesson Two</a:t>
            </a:r>
          </a:p>
        </p:txBody>
      </p:sp>
      <p:sp>
        <p:nvSpPr>
          <p:cNvPr id="8" name="TextBox 7">
            <a:extLst>
              <a:ext uri="{FF2B5EF4-FFF2-40B4-BE49-F238E27FC236}">
                <a16:creationId xmlns:a16="http://schemas.microsoft.com/office/drawing/2014/main" id="{28EA5330-CBC4-9654-1C79-A5749758E316}"/>
              </a:ext>
            </a:extLst>
          </p:cNvPr>
          <p:cNvSpPr txBox="1"/>
          <p:nvPr/>
        </p:nvSpPr>
        <p:spPr>
          <a:xfrm>
            <a:off x="4655126" y="1702120"/>
            <a:ext cx="6602681" cy="5940088"/>
          </a:xfrm>
          <a:prstGeom prst="rect">
            <a:avLst/>
          </a:prstGeom>
          <a:noFill/>
        </p:spPr>
        <p:txBody>
          <a:bodyPr wrap="square" rtlCol="0">
            <a:spAutoFit/>
          </a:bodyPr>
          <a:lstStyle/>
          <a:p>
            <a:r>
              <a:rPr lang="en-US" sz="1400" dirty="0" err="1">
                <a:solidFill>
                  <a:schemeClr val="bg1"/>
                </a:solidFill>
                <a:latin typeface="Chalkboard" panose="03050602040202020205" pitchFamily="66" charset="77"/>
              </a:rPr>
              <a:t>Maximilan</a:t>
            </a:r>
            <a:r>
              <a:rPr lang="en-US" sz="1400" dirty="0">
                <a:solidFill>
                  <a:schemeClr val="bg1"/>
                </a:solidFill>
                <a:latin typeface="Chalkboard" panose="03050602040202020205" pitchFamily="66" charset="77"/>
              </a:rPr>
              <a:t> Kolbe – Value Two – ‘Sacrifice’</a:t>
            </a:r>
          </a:p>
          <a:p>
            <a:endParaRPr lang="en-US" sz="1400" dirty="0">
              <a:solidFill>
                <a:schemeClr val="bg1"/>
              </a:solidFill>
              <a:latin typeface="Chalkboard" panose="03050602040202020205" pitchFamily="66" charset="77"/>
            </a:endParaRPr>
          </a:p>
          <a:p>
            <a:pPr algn="just"/>
            <a:r>
              <a:rPr lang="en-GB" sz="1400" b="1" dirty="0">
                <a:effectLst/>
                <a:latin typeface="Chalkboard" panose="03050602040202020205" pitchFamily="66" charset="77"/>
                <a:ea typeface="Times New Roman" panose="02020603050405020304" pitchFamily="18" charset="0"/>
              </a:rPr>
              <a:t> </a:t>
            </a:r>
            <a:endParaRPr lang="en-GB" sz="1400" dirty="0">
              <a:solidFill>
                <a:schemeClr val="bg1"/>
              </a:solidFill>
              <a:effectLst/>
              <a:latin typeface="Chalkboard" panose="03050602040202020205" pitchFamily="66" charset="77"/>
              <a:ea typeface="Times New Roman" panose="02020603050405020304" pitchFamily="18" charset="0"/>
            </a:endParaRPr>
          </a:p>
          <a:p>
            <a:pPr algn="just"/>
            <a:r>
              <a:rPr lang="en-GB" sz="1400" dirty="0">
                <a:solidFill>
                  <a:schemeClr val="bg1"/>
                </a:solidFill>
                <a:effectLst/>
                <a:latin typeface="Chalkboard" panose="03050602040202020205" pitchFamily="66" charset="77"/>
                <a:ea typeface="Times New Roman" panose="02020603050405020304" pitchFamily="18" charset="0"/>
              </a:rPr>
              <a:t>In his writings, Maximilian speaks again and again about the importance of Sacrifice in the Catholic faith. Jesus sacrificed His life for us on the Cross and we’re challenged to imitate his example by sacrificing things in our lives for the good of others. </a:t>
            </a:r>
          </a:p>
          <a:p>
            <a:pPr algn="just"/>
            <a:endParaRPr lang="en-GB" sz="1400" dirty="0">
              <a:solidFill>
                <a:schemeClr val="bg1"/>
              </a:solidFill>
              <a:latin typeface="Chalkboard" panose="03050602040202020205" pitchFamily="66" charset="77"/>
              <a:ea typeface="Times New Roman" panose="02020603050405020304" pitchFamily="18" charset="0"/>
            </a:endParaRPr>
          </a:p>
          <a:p>
            <a:pPr algn="just"/>
            <a:r>
              <a:rPr lang="en-GB" sz="1400" dirty="0">
                <a:solidFill>
                  <a:schemeClr val="bg1"/>
                </a:solidFill>
                <a:effectLst/>
                <a:latin typeface="Chalkboard" panose="03050602040202020205" pitchFamily="66" charset="77"/>
                <a:ea typeface="Times New Roman" panose="02020603050405020304" pitchFamily="18" charset="0"/>
              </a:rPr>
              <a:t>Maximilian was, of course, to give an example of this when he sacrificed his own life for a stranger in Auschwitz.</a:t>
            </a:r>
            <a:r>
              <a:rPr lang="en-GB" sz="1400" dirty="0">
                <a:solidFill>
                  <a:schemeClr val="bg1"/>
                </a:solidFill>
                <a:latin typeface="Chalkboard" panose="03050602040202020205" pitchFamily="66" charset="77"/>
                <a:ea typeface="Times New Roman" panose="02020603050405020304" pitchFamily="18" charset="0"/>
              </a:rPr>
              <a:t> </a:t>
            </a:r>
          </a:p>
          <a:p>
            <a:pPr algn="just"/>
            <a:endParaRPr lang="en-GB" sz="1400" dirty="0">
              <a:solidFill>
                <a:schemeClr val="bg1"/>
              </a:solidFill>
              <a:effectLst/>
              <a:latin typeface="Chalkboard" panose="03050602040202020205" pitchFamily="66" charset="77"/>
              <a:ea typeface="Times New Roman" panose="02020603050405020304" pitchFamily="18" charset="0"/>
            </a:endParaRPr>
          </a:p>
          <a:p>
            <a:pPr algn="just"/>
            <a:r>
              <a:rPr lang="en-GB" sz="1400" dirty="0">
                <a:solidFill>
                  <a:schemeClr val="bg1"/>
                </a:solidFill>
                <a:effectLst/>
                <a:latin typeface="Chalkboard" panose="03050602040202020205" pitchFamily="66" charset="77"/>
                <a:ea typeface="Times New Roman" panose="02020603050405020304" pitchFamily="18" charset="0"/>
              </a:rPr>
              <a:t>As we begin our year in school what could we sacrifice to make our lives, the lives of others and the life of our school better? </a:t>
            </a:r>
            <a:endParaRPr lang="en-GB" sz="1400" dirty="0">
              <a:solidFill>
                <a:schemeClr val="bg1"/>
              </a:solidFill>
              <a:latin typeface="Chalkboard" panose="03050602040202020205" pitchFamily="66" charset="77"/>
              <a:ea typeface="Times New Roman" panose="02020603050405020304" pitchFamily="18" charset="0"/>
            </a:endParaRPr>
          </a:p>
          <a:p>
            <a:pPr algn="just"/>
            <a:endParaRPr lang="en-GB" sz="1400" dirty="0">
              <a:solidFill>
                <a:schemeClr val="bg1"/>
              </a:solidFill>
              <a:effectLst/>
              <a:latin typeface="Chalkboard" panose="03050602040202020205" pitchFamily="66" charset="77"/>
              <a:ea typeface="Times New Roman" panose="02020603050405020304" pitchFamily="18" charset="0"/>
            </a:endParaRPr>
          </a:p>
          <a:p>
            <a:pPr algn="just"/>
            <a:r>
              <a:rPr lang="en-GB" sz="1400" dirty="0">
                <a:solidFill>
                  <a:schemeClr val="bg1"/>
                </a:solidFill>
                <a:effectLst/>
                <a:latin typeface="Chalkboard" panose="03050602040202020205" pitchFamily="66" charset="77"/>
                <a:ea typeface="Times New Roman" panose="02020603050405020304" pitchFamily="18" charset="0"/>
              </a:rPr>
              <a:t>Perhaps we could ‘sacrifice’ our time by getting to Mass especially on Sundays? </a:t>
            </a:r>
          </a:p>
          <a:p>
            <a:pPr algn="just"/>
            <a:endParaRPr lang="en-GB" sz="1400" dirty="0">
              <a:solidFill>
                <a:schemeClr val="bg1"/>
              </a:solidFill>
              <a:latin typeface="Chalkboard" panose="03050602040202020205" pitchFamily="66" charset="77"/>
              <a:ea typeface="Times New Roman" panose="02020603050405020304" pitchFamily="18" charset="0"/>
            </a:endParaRPr>
          </a:p>
          <a:p>
            <a:pPr algn="just"/>
            <a:r>
              <a:rPr lang="en-GB" sz="1400" dirty="0">
                <a:solidFill>
                  <a:schemeClr val="bg1"/>
                </a:solidFill>
                <a:effectLst/>
                <a:latin typeface="Chalkboard" panose="03050602040202020205" pitchFamily="66" charset="77"/>
                <a:ea typeface="Times New Roman" panose="02020603050405020304" pitchFamily="18" charset="0"/>
              </a:rPr>
              <a:t>Perhaps we could ‘sacrifice’ patterns of behaviour which make our lives and the lives of others difficult? </a:t>
            </a:r>
          </a:p>
          <a:p>
            <a:pPr algn="just"/>
            <a:endParaRPr lang="en-GB" sz="1400" dirty="0">
              <a:solidFill>
                <a:schemeClr val="bg1"/>
              </a:solidFill>
              <a:latin typeface="Chalkboard" panose="03050602040202020205" pitchFamily="66" charset="77"/>
              <a:ea typeface="Times New Roman" panose="02020603050405020304" pitchFamily="18" charset="0"/>
            </a:endParaRPr>
          </a:p>
          <a:p>
            <a:pPr algn="just"/>
            <a:r>
              <a:rPr lang="en-GB" sz="1400" dirty="0">
                <a:solidFill>
                  <a:schemeClr val="bg1"/>
                </a:solidFill>
                <a:effectLst/>
                <a:latin typeface="Chalkboard" panose="03050602040202020205" pitchFamily="66" charset="77"/>
                <a:ea typeface="Times New Roman" panose="02020603050405020304" pitchFamily="18" charset="0"/>
              </a:rPr>
              <a:t>Perhaps we could sacrifice some money to help those who are less fortunate than ourselves</a:t>
            </a:r>
            <a:r>
              <a:rPr lang="en-GB" sz="1400" dirty="0">
                <a:solidFill>
                  <a:schemeClr val="bg1"/>
                </a:solidFill>
                <a:effectLst/>
                <a:latin typeface="Bierstadt" panose="020B0004020202020204" pitchFamily="34" charset="0"/>
                <a:ea typeface="Times New Roman" panose="02020603050405020304" pitchFamily="18" charset="0"/>
              </a:rPr>
              <a:t>?</a:t>
            </a:r>
            <a:endParaRPr lang="en-GB" sz="1400" dirty="0">
              <a:solidFill>
                <a:schemeClr val="bg1"/>
              </a:solidFill>
              <a:effectLst/>
              <a:latin typeface="Times New Roman" panose="02020603050405020304" pitchFamily="18" charset="0"/>
              <a:ea typeface="Times New Roman" panose="02020603050405020304" pitchFamily="18" charset="0"/>
            </a:endParaRPr>
          </a:p>
          <a:p>
            <a:endParaRPr lang="en-US" sz="2000" dirty="0">
              <a:solidFill>
                <a:schemeClr val="bg1"/>
              </a:solidFill>
              <a:latin typeface="Chalkboard" panose="03050602040202020205" pitchFamily="66" charset="77"/>
            </a:endParaRPr>
          </a:p>
          <a:p>
            <a:pPr algn="just"/>
            <a:r>
              <a:rPr lang="en-GB" sz="1600" dirty="0">
                <a:solidFill>
                  <a:schemeClr val="bg1"/>
                </a:solidFill>
                <a:effectLst/>
                <a:latin typeface="Bierstadt" panose="020B0004020202020204" pitchFamily="34" charset="0"/>
                <a:ea typeface="Times New Roman" panose="02020603050405020304" pitchFamily="18" charset="0"/>
              </a:rPr>
              <a:t> </a:t>
            </a:r>
            <a:endParaRPr lang="en-GB" sz="1600" dirty="0">
              <a:solidFill>
                <a:schemeClr val="bg1"/>
              </a:solidFill>
              <a:effectLst/>
              <a:latin typeface="Times New Roman" panose="02020603050405020304" pitchFamily="18" charset="0"/>
              <a:ea typeface="Times New Roman" panose="02020603050405020304" pitchFamily="18" charset="0"/>
            </a:endParaRPr>
          </a:p>
          <a:p>
            <a:endParaRPr lang="en-US" dirty="0">
              <a:solidFill>
                <a:schemeClr val="bg1"/>
              </a:solidFill>
              <a:latin typeface="Chalkboard" panose="03050602040202020205" pitchFamily="66" charset="77"/>
            </a:endParaRPr>
          </a:p>
          <a:p>
            <a:endParaRPr lang="en-US" dirty="0">
              <a:solidFill>
                <a:schemeClr val="bg1"/>
              </a:solidFill>
              <a:latin typeface="Chalkboard" panose="03050602040202020205" pitchFamily="66" charset="77"/>
            </a:endParaRPr>
          </a:p>
        </p:txBody>
      </p:sp>
      <p:pic>
        <p:nvPicPr>
          <p:cNvPr id="4098" name="Picture 2" descr="August 14 | Heralds of the Gospel Magazine">
            <a:extLst>
              <a:ext uri="{FF2B5EF4-FFF2-40B4-BE49-F238E27FC236}">
                <a16:creationId xmlns:a16="http://schemas.microsoft.com/office/drawing/2014/main" id="{27516E9D-75D6-723A-8A11-23B3BB0ED9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918" y="1702120"/>
            <a:ext cx="2474611" cy="4124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822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4E684EFB-28A5-ACB0-6112-F241995FF63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0DEE858-87D3-7340-6B7D-4EAF632669FF}"/>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34B809F8-ADC7-4328-7535-2246CCFF60AE}"/>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3" name="TextBox 2">
            <a:extLst>
              <a:ext uri="{FF2B5EF4-FFF2-40B4-BE49-F238E27FC236}">
                <a16:creationId xmlns:a16="http://schemas.microsoft.com/office/drawing/2014/main" id="{DEB2380D-6CE6-88DF-1BB4-E932E9B92B49}"/>
              </a:ext>
            </a:extLst>
          </p:cNvPr>
          <p:cNvSpPr txBox="1"/>
          <p:nvPr/>
        </p:nvSpPr>
        <p:spPr>
          <a:xfrm>
            <a:off x="1200918" y="6163295"/>
            <a:ext cx="2272614" cy="523220"/>
          </a:xfrm>
          <a:prstGeom prst="rect">
            <a:avLst/>
          </a:prstGeom>
          <a:noFill/>
        </p:spPr>
        <p:txBody>
          <a:bodyPr wrap="square" rtlCol="0">
            <a:spAutoFit/>
          </a:bodyPr>
          <a:lstStyle/>
          <a:p>
            <a:r>
              <a:rPr lang="en-US" sz="2800" dirty="0">
                <a:solidFill>
                  <a:schemeClr val="bg1"/>
                </a:solidFill>
                <a:latin typeface="Chalkboard" panose="03050602040202020205" pitchFamily="66" charset="77"/>
              </a:rPr>
              <a:t>Lesson Two</a:t>
            </a:r>
          </a:p>
        </p:txBody>
      </p:sp>
      <p:sp>
        <p:nvSpPr>
          <p:cNvPr id="8" name="TextBox 7">
            <a:extLst>
              <a:ext uri="{FF2B5EF4-FFF2-40B4-BE49-F238E27FC236}">
                <a16:creationId xmlns:a16="http://schemas.microsoft.com/office/drawing/2014/main" id="{2F76AFA9-D926-DEDC-43A9-1B0A19498C3D}"/>
              </a:ext>
            </a:extLst>
          </p:cNvPr>
          <p:cNvSpPr txBox="1"/>
          <p:nvPr/>
        </p:nvSpPr>
        <p:spPr>
          <a:xfrm>
            <a:off x="4655126" y="1702120"/>
            <a:ext cx="6602681" cy="4524315"/>
          </a:xfrm>
          <a:prstGeom prst="rect">
            <a:avLst/>
          </a:prstGeom>
          <a:noFill/>
        </p:spPr>
        <p:txBody>
          <a:bodyPr wrap="square" rtlCol="0">
            <a:spAutoFit/>
          </a:bodyPr>
          <a:lstStyle/>
          <a:p>
            <a:r>
              <a:rPr lang="en-US" dirty="0">
                <a:solidFill>
                  <a:schemeClr val="bg1"/>
                </a:solidFill>
                <a:latin typeface="Chalkboard" panose="03050602040202020205" pitchFamily="66" charset="77"/>
              </a:rPr>
              <a:t>Maximilian Kolbe – Value Two – ‘Sacrifice’</a:t>
            </a:r>
          </a:p>
          <a:p>
            <a:endParaRPr lang="en-US" dirty="0">
              <a:solidFill>
                <a:schemeClr val="bg1"/>
              </a:solidFill>
              <a:latin typeface="Chalkboard" panose="03050602040202020205" pitchFamily="66" charset="77"/>
            </a:endParaRPr>
          </a:p>
          <a:p>
            <a:pPr algn="just"/>
            <a:r>
              <a:rPr lang="en-GB" dirty="0">
                <a:solidFill>
                  <a:schemeClr val="bg1"/>
                </a:solidFill>
                <a:latin typeface="Chalkboard" panose="03050602040202020205" pitchFamily="66" charset="77"/>
              </a:rPr>
              <a:t> </a:t>
            </a:r>
          </a:p>
          <a:p>
            <a:pPr marL="342900" lvl="0" indent="-342900" algn="just">
              <a:buFont typeface="Symbol" pitchFamily="2" charset="2"/>
              <a:buChar char=""/>
            </a:pPr>
            <a:r>
              <a:rPr lang="en-GB" dirty="0">
                <a:solidFill>
                  <a:schemeClr val="bg1"/>
                </a:solidFill>
                <a:latin typeface="Chalkboard" panose="03050602040202020205" pitchFamily="66" charset="77"/>
              </a:rPr>
              <a:t>Maximillian emphasised the importance of ‘sacrifice’? What do you think ‘sacrifice means? Can you remember a time when you sacrificed something for the sake of someone else? Who has sacrificed things for you?</a:t>
            </a:r>
          </a:p>
          <a:p>
            <a:pPr algn="just"/>
            <a:r>
              <a:rPr lang="en-GB" dirty="0">
                <a:solidFill>
                  <a:schemeClr val="bg1"/>
                </a:solidFill>
                <a:latin typeface="Chalkboard" panose="03050602040202020205" pitchFamily="66" charset="77"/>
              </a:rPr>
              <a:t> </a:t>
            </a:r>
          </a:p>
          <a:p>
            <a:pPr marL="342900" lvl="0" indent="-342900" algn="just">
              <a:buFont typeface="Symbol" pitchFamily="2" charset="2"/>
              <a:buChar char=""/>
            </a:pPr>
            <a:r>
              <a:rPr lang="en-GB" dirty="0">
                <a:solidFill>
                  <a:schemeClr val="bg1"/>
                </a:solidFill>
                <a:latin typeface="Chalkboard" panose="03050602040202020205" pitchFamily="66" charset="77"/>
              </a:rPr>
              <a:t>For Maximilian, every time we see a Cross, we are reminded of the sacrifice Jesus made for us. Can we draw or decorate a Cross and list five things we could sacrifice to make the lives of others better? </a:t>
            </a:r>
          </a:p>
          <a:p>
            <a:endParaRPr lang="en-US" sz="2000" dirty="0">
              <a:solidFill>
                <a:schemeClr val="bg1"/>
              </a:solidFill>
              <a:latin typeface="Chalkboard" panose="03050602040202020205" pitchFamily="66" charset="77"/>
            </a:endParaRPr>
          </a:p>
          <a:p>
            <a:pPr algn="just"/>
            <a:r>
              <a:rPr lang="en-GB" sz="1600" dirty="0">
                <a:solidFill>
                  <a:schemeClr val="bg1"/>
                </a:solidFill>
                <a:effectLst/>
                <a:latin typeface="Bierstadt" panose="020B0004020202020204" pitchFamily="34" charset="0"/>
                <a:ea typeface="Times New Roman" panose="02020603050405020304" pitchFamily="18" charset="0"/>
              </a:rPr>
              <a:t> </a:t>
            </a:r>
            <a:endParaRPr lang="en-GB" sz="1600" dirty="0">
              <a:solidFill>
                <a:schemeClr val="bg1"/>
              </a:solidFill>
              <a:effectLst/>
              <a:latin typeface="Times New Roman" panose="02020603050405020304" pitchFamily="18" charset="0"/>
              <a:ea typeface="Times New Roman" panose="02020603050405020304" pitchFamily="18" charset="0"/>
            </a:endParaRPr>
          </a:p>
          <a:p>
            <a:endParaRPr lang="en-US" dirty="0">
              <a:solidFill>
                <a:schemeClr val="bg1"/>
              </a:solidFill>
              <a:latin typeface="Chalkboard" panose="03050602040202020205" pitchFamily="66" charset="77"/>
            </a:endParaRPr>
          </a:p>
          <a:p>
            <a:endParaRPr lang="en-US" dirty="0">
              <a:solidFill>
                <a:schemeClr val="bg1"/>
              </a:solidFill>
              <a:latin typeface="Chalkboard" panose="03050602040202020205" pitchFamily="66" charset="77"/>
            </a:endParaRPr>
          </a:p>
        </p:txBody>
      </p:sp>
      <p:pic>
        <p:nvPicPr>
          <p:cNvPr id="4098" name="Picture 2" descr="August 14 | Heralds of the Gospel Magazine">
            <a:extLst>
              <a:ext uri="{FF2B5EF4-FFF2-40B4-BE49-F238E27FC236}">
                <a16:creationId xmlns:a16="http://schemas.microsoft.com/office/drawing/2014/main" id="{EC3947CA-CECD-AF99-246B-31881A543A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918" y="1702120"/>
            <a:ext cx="2474611" cy="4124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850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070B248C-156F-F170-5FFD-BE872A22FA5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F52F275-EABB-B4D0-BCE8-192A356B5F71}"/>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020E4E1F-6D56-8767-CDF2-D359A2817673}"/>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3" name="TextBox 2">
            <a:extLst>
              <a:ext uri="{FF2B5EF4-FFF2-40B4-BE49-F238E27FC236}">
                <a16:creationId xmlns:a16="http://schemas.microsoft.com/office/drawing/2014/main" id="{6E5815BF-F472-190D-10BB-6F972AE745E3}"/>
              </a:ext>
            </a:extLst>
          </p:cNvPr>
          <p:cNvSpPr txBox="1"/>
          <p:nvPr/>
        </p:nvSpPr>
        <p:spPr>
          <a:xfrm>
            <a:off x="1200918" y="6163295"/>
            <a:ext cx="2272614" cy="523220"/>
          </a:xfrm>
          <a:prstGeom prst="rect">
            <a:avLst/>
          </a:prstGeom>
          <a:noFill/>
        </p:spPr>
        <p:txBody>
          <a:bodyPr wrap="square" rtlCol="0">
            <a:spAutoFit/>
          </a:bodyPr>
          <a:lstStyle/>
          <a:p>
            <a:r>
              <a:rPr lang="en-US" sz="2800" dirty="0">
                <a:solidFill>
                  <a:schemeClr val="bg1"/>
                </a:solidFill>
                <a:latin typeface="Chalkboard" panose="03050602040202020205" pitchFamily="66" charset="77"/>
              </a:rPr>
              <a:t>Lesson Two</a:t>
            </a:r>
          </a:p>
        </p:txBody>
      </p:sp>
      <p:sp>
        <p:nvSpPr>
          <p:cNvPr id="8" name="TextBox 7">
            <a:extLst>
              <a:ext uri="{FF2B5EF4-FFF2-40B4-BE49-F238E27FC236}">
                <a16:creationId xmlns:a16="http://schemas.microsoft.com/office/drawing/2014/main" id="{7C238FB9-2A60-45C3-693E-A944274694A8}"/>
              </a:ext>
            </a:extLst>
          </p:cNvPr>
          <p:cNvSpPr txBox="1"/>
          <p:nvPr/>
        </p:nvSpPr>
        <p:spPr>
          <a:xfrm>
            <a:off x="4655126" y="1702120"/>
            <a:ext cx="6602681" cy="5888792"/>
          </a:xfrm>
          <a:prstGeom prst="rect">
            <a:avLst/>
          </a:prstGeom>
          <a:noFill/>
        </p:spPr>
        <p:txBody>
          <a:bodyPr wrap="square" rtlCol="0">
            <a:spAutoFit/>
          </a:bodyPr>
          <a:lstStyle/>
          <a:p>
            <a:r>
              <a:rPr lang="en-US" sz="1600" dirty="0">
                <a:solidFill>
                  <a:schemeClr val="bg1"/>
                </a:solidFill>
                <a:latin typeface="Chalkboard" panose="03050602040202020205" pitchFamily="66" charset="77"/>
              </a:rPr>
              <a:t>Maximilian Kolbe – Value Three – ‘Eucharist’</a:t>
            </a:r>
          </a:p>
          <a:p>
            <a:endParaRPr lang="en-US" sz="1600" dirty="0">
              <a:solidFill>
                <a:schemeClr val="bg1"/>
              </a:solidFill>
              <a:latin typeface="Chalkboard" panose="03050602040202020205" pitchFamily="66" charset="77"/>
            </a:endParaRPr>
          </a:p>
          <a:p>
            <a:pPr algn="just"/>
            <a:r>
              <a:rPr lang="en-GB" sz="1600" dirty="0">
                <a:solidFill>
                  <a:schemeClr val="bg1"/>
                </a:solidFill>
                <a:latin typeface="Chalkboard" panose="03050602040202020205" pitchFamily="66" charset="77"/>
              </a:rPr>
              <a:t> </a:t>
            </a:r>
          </a:p>
          <a:p>
            <a:pPr>
              <a:spcAft>
                <a:spcPts val="1950"/>
              </a:spcAft>
            </a:pPr>
            <a:r>
              <a:rPr lang="en-GB" sz="1600" dirty="0">
                <a:solidFill>
                  <a:schemeClr val="bg1"/>
                </a:solidFill>
                <a:latin typeface="Chalkboard" panose="03050602040202020205" pitchFamily="66" charset="77"/>
              </a:rPr>
              <a:t>Another very common theme in the writings of Maximilian was the importance of the Eucharist in the Catholic faith. For Maximilian, the Eucharist, Holy Communion is the food that nourishes and sustains our journey of faith. Without the Eucharist and Mass, the journey of faith can become very, very challenging. Holy Communion is food for the journey of faith!</a:t>
            </a:r>
          </a:p>
          <a:p>
            <a:pPr>
              <a:spcAft>
                <a:spcPts val="1950"/>
              </a:spcAft>
            </a:pPr>
            <a:r>
              <a:rPr lang="en-GB" sz="1600" dirty="0">
                <a:solidFill>
                  <a:schemeClr val="bg1"/>
                </a:solidFill>
                <a:latin typeface="Chalkboard" panose="03050602040202020205" pitchFamily="66" charset="77"/>
              </a:rPr>
              <a:t>Indeed, Maximilian famously said, “If angels could be jealous of men, they would be so for one reason: Holy Communion.”</a:t>
            </a:r>
          </a:p>
          <a:p>
            <a:pPr algn="just">
              <a:spcAft>
                <a:spcPts val="1950"/>
              </a:spcAft>
            </a:pPr>
            <a:r>
              <a:rPr lang="en-GB" sz="1600" dirty="0">
                <a:solidFill>
                  <a:schemeClr val="bg1"/>
                </a:solidFill>
                <a:latin typeface="Chalkboard" panose="03050602040202020205" pitchFamily="66" charset="77"/>
              </a:rPr>
              <a:t>During his time in Auschwitz, despite all the difficulties, Maximilian managed to celebrate Mass for his fellow prisoners – giving them comfort and consolation. </a:t>
            </a:r>
          </a:p>
          <a:p>
            <a:pPr algn="just">
              <a:spcAft>
                <a:spcPts val="1950"/>
              </a:spcAft>
            </a:pPr>
            <a:r>
              <a:rPr lang="en-GB" sz="1600" dirty="0">
                <a:solidFill>
                  <a:schemeClr val="bg1"/>
                </a:solidFill>
                <a:latin typeface="Chalkboard" panose="03050602040202020205" pitchFamily="66" charset="77"/>
              </a:rPr>
              <a:t>By celebrating Mass and the other Sacraments in the Camp, Maximilian was certainly proved to be an Apostle of Hope!</a:t>
            </a:r>
          </a:p>
          <a:p>
            <a:pPr algn="just"/>
            <a:r>
              <a:rPr lang="en-GB" dirty="0"/>
              <a:t> </a:t>
            </a:r>
          </a:p>
          <a:p>
            <a:endParaRPr lang="en-US" dirty="0"/>
          </a:p>
          <a:p>
            <a:endParaRPr lang="en-US" dirty="0">
              <a:solidFill>
                <a:schemeClr val="bg1"/>
              </a:solidFill>
              <a:latin typeface="Chalkboard" panose="03050602040202020205" pitchFamily="66" charset="77"/>
            </a:endParaRPr>
          </a:p>
        </p:txBody>
      </p:sp>
      <p:pic>
        <p:nvPicPr>
          <p:cNvPr id="6146" name="Picture 2" descr="St. Maximilian Kolbe and the Eucharist ...">
            <a:extLst>
              <a:ext uri="{FF2B5EF4-FFF2-40B4-BE49-F238E27FC236}">
                <a16:creationId xmlns:a16="http://schemas.microsoft.com/office/drawing/2014/main" id="{C0444203-E2DD-B860-5D57-33F931A6AD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974" y="1784349"/>
            <a:ext cx="3030239" cy="4024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043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732544" y="2026102"/>
            <a:ext cx="10393680" cy="4231928"/>
          </a:xfrm>
          <a:prstGeom prst="rect">
            <a:avLst/>
          </a:prstGeom>
        </p:spPr>
        <p:txBody>
          <a:bodyPr lIns="0" tIns="0" rIns="0" bIns="0" rtlCol="0" anchor="t">
            <a:spAutoFit/>
          </a:bodyPr>
          <a:lstStyle/>
          <a:p>
            <a:pPr marL="506755" lvl="1" indent="-253378">
              <a:lnSpc>
                <a:spcPts val="3024"/>
              </a:lnSpc>
              <a:buFont typeface="Arial"/>
              <a:buChar char="•"/>
            </a:pPr>
            <a:r>
              <a:rPr lang="en-US" sz="2800" spc="-111" dirty="0">
                <a:solidFill>
                  <a:schemeClr val="bg1"/>
                </a:solidFill>
                <a:latin typeface="Chalkboard" panose="03050602040202020205" pitchFamily="66" charset="77"/>
              </a:rPr>
              <a:t>A vocation is a call from God to serve Him. </a:t>
            </a:r>
          </a:p>
          <a:p>
            <a:pPr marL="506755" lvl="1" indent="-253378">
              <a:lnSpc>
                <a:spcPts val="3024"/>
              </a:lnSpc>
              <a:buFont typeface="Arial"/>
              <a:buChar char="•"/>
            </a:pPr>
            <a:r>
              <a:rPr lang="en-US" sz="2800" spc="-111" dirty="0">
                <a:solidFill>
                  <a:schemeClr val="bg1"/>
                </a:solidFill>
                <a:latin typeface="Chalkboard" panose="03050602040202020205" pitchFamily="66" charset="77"/>
              </a:rPr>
              <a:t>When we think about Vocations, we usually think about God calling Priests, Deacons and Religious Sisters in the Church.</a:t>
            </a:r>
          </a:p>
          <a:p>
            <a:pPr marL="506755" lvl="1" indent="-253378">
              <a:lnSpc>
                <a:spcPts val="3024"/>
              </a:lnSpc>
              <a:buFont typeface="Arial"/>
              <a:buChar char="•"/>
            </a:pPr>
            <a:r>
              <a:rPr lang="en-US" sz="2800" spc="-111" dirty="0">
                <a:solidFill>
                  <a:schemeClr val="bg1"/>
                </a:solidFill>
                <a:latin typeface="Chalkboard" panose="03050602040202020205" pitchFamily="66" charset="77"/>
              </a:rPr>
              <a:t>This isn’t, however, the whole story of how God calls people to serve Him. Through our Baptism, God calls us to serve him in our lives, in our families and in our schools.</a:t>
            </a:r>
          </a:p>
          <a:p>
            <a:pPr marL="506755" lvl="1" indent="-253378">
              <a:lnSpc>
                <a:spcPts val="3024"/>
              </a:lnSpc>
              <a:buFont typeface="Arial"/>
              <a:buChar char="•"/>
            </a:pPr>
            <a:r>
              <a:rPr lang="en-US" sz="2800" spc="-111" dirty="0">
                <a:solidFill>
                  <a:schemeClr val="bg1"/>
                </a:solidFill>
                <a:latin typeface="Chalkboard" panose="03050602040202020205" pitchFamily="66" charset="77"/>
              </a:rPr>
              <a:t>But how can we serve God?</a:t>
            </a:r>
          </a:p>
          <a:p>
            <a:pPr marL="506755" lvl="1" indent="-253378">
              <a:lnSpc>
                <a:spcPts val="3024"/>
              </a:lnSpc>
            </a:pPr>
            <a:endParaRPr lang="en-US" sz="2800" spc="-111" dirty="0">
              <a:solidFill>
                <a:srgbClr val="000000"/>
              </a:solidFill>
              <a:latin typeface="Arimo"/>
            </a:endParaRPr>
          </a:p>
          <a:p>
            <a:pPr marL="506755" lvl="1" indent="-253378">
              <a:lnSpc>
                <a:spcPts val="3024"/>
              </a:lnSpc>
            </a:pPr>
            <a:endParaRPr lang="en-US" sz="2800" spc="-111" dirty="0">
              <a:solidFill>
                <a:srgbClr val="000000"/>
              </a:solidFill>
              <a:latin typeface="Arimo"/>
            </a:endParaRPr>
          </a:p>
          <a:p>
            <a:pPr marL="506755" lvl="1" indent="-253378">
              <a:lnSpc>
                <a:spcPts val="3024"/>
              </a:lnSpc>
            </a:pPr>
            <a:endParaRPr lang="en-US" sz="2800" spc="-111" dirty="0">
              <a:solidFill>
                <a:srgbClr val="000000"/>
              </a:solidFill>
              <a:latin typeface="Arimo"/>
            </a:endParaRPr>
          </a:p>
          <a:p>
            <a:pPr marL="506755" lvl="1" indent="-253378">
              <a:lnSpc>
                <a:spcPts val="3024"/>
              </a:lnSpc>
            </a:pPr>
            <a:endParaRPr lang="en-US" sz="2800" spc="-111" dirty="0">
              <a:solidFill>
                <a:srgbClr val="000000"/>
              </a:solidFill>
              <a:latin typeface="Arimo"/>
            </a:endParaRPr>
          </a:p>
        </p:txBody>
      </p:sp>
      <p:sp>
        <p:nvSpPr>
          <p:cNvPr id="3" name="Freeform 3"/>
          <p:cNvSpPr/>
          <p:nvPr/>
        </p:nvSpPr>
        <p:spPr>
          <a:xfrm>
            <a:off x="7415411" y="3972941"/>
            <a:ext cx="2922184" cy="2743200"/>
          </a:xfrm>
          <a:custGeom>
            <a:avLst/>
            <a:gdLst/>
            <a:ahLst/>
            <a:cxnLst/>
            <a:rect l="l" t="t" r="r" b="b"/>
            <a:pathLst>
              <a:path w="4383276" h="4114800">
                <a:moveTo>
                  <a:pt x="0" y="0"/>
                </a:moveTo>
                <a:lnTo>
                  <a:pt x="4383276" y="0"/>
                </a:lnTo>
                <a:lnTo>
                  <a:pt x="438327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4" name="Freeform 4"/>
          <p:cNvSpPr/>
          <p:nvPr/>
        </p:nvSpPr>
        <p:spPr>
          <a:xfrm>
            <a:off x="1461408" y="4829037"/>
            <a:ext cx="2281522" cy="1685475"/>
          </a:xfrm>
          <a:custGeom>
            <a:avLst/>
            <a:gdLst/>
            <a:ahLst/>
            <a:cxnLst/>
            <a:rect l="l" t="t" r="r" b="b"/>
            <a:pathLst>
              <a:path w="3422283" h="2528212">
                <a:moveTo>
                  <a:pt x="0" y="0"/>
                </a:moveTo>
                <a:lnTo>
                  <a:pt x="3422283" y="0"/>
                </a:lnTo>
                <a:lnTo>
                  <a:pt x="3422283" y="2528212"/>
                </a:lnTo>
                <a:lnTo>
                  <a:pt x="0" y="25282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5" name="Freeform 5"/>
          <p:cNvSpPr/>
          <p:nvPr/>
        </p:nvSpPr>
        <p:spPr>
          <a:xfrm>
            <a:off x="163160" y="323278"/>
            <a:ext cx="2228257" cy="1251997"/>
          </a:xfrm>
          <a:custGeom>
            <a:avLst/>
            <a:gdLst/>
            <a:ahLst/>
            <a:cxnLst/>
            <a:rect l="l" t="t" r="r" b="b"/>
            <a:pathLst>
              <a:path w="3342385" h="1877996">
                <a:moveTo>
                  <a:pt x="0" y="0"/>
                </a:moveTo>
                <a:lnTo>
                  <a:pt x="3342385" y="0"/>
                </a:lnTo>
                <a:lnTo>
                  <a:pt x="3342385" y="1877996"/>
                </a:lnTo>
                <a:lnTo>
                  <a:pt x="0" y="1877996"/>
                </a:lnTo>
                <a:lnTo>
                  <a:pt x="0" y="0"/>
                </a:lnTo>
                <a:close/>
              </a:path>
            </a:pathLst>
          </a:custGeom>
          <a:blipFill>
            <a:blip r:embed="rId6"/>
            <a:stretch>
              <a:fillRect/>
            </a:stretch>
          </a:blipFill>
        </p:spPr>
        <p:txBody>
          <a:bodyPr/>
          <a:lstStyle/>
          <a:p>
            <a:endParaRPr lang="en-US" sz="1200"/>
          </a:p>
        </p:txBody>
      </p:sp>
      <p:sp>
        <p:nvSpPr>
          <p:cNvPr id="6" name="TextBox 6"/>
          <p:cNvSpPr txBox="1"/>
          <p:nvPr/>
        </p:nvSpPr>
        <p:spPr>
          <a:xfrm>
            <a:off x="899160" y="416529"/>
            <a:ext cx="10393680" cy="1231106"/>
          </a:xfrm>
          <a:prstGeom prst="rect">
            <a:avLst/>
          </a:prstGeom>
        </p:spPr>
        <p:txBody>
          <a:bodyPr lIns="0" tIns="0" rIns="0" bIns="0" rtlCol="0" anchor="t">
            <a:spAutoFit/>
          </a:bodyPr>
          <a:lstStyle/>
          <a:p>
            <a:pPr algn="ctr">
              <a:lnSpc>
                <a:spcPts val="4752"/>
              </a:lnSpc>
            </a:pPr>
            <a:r>
              <a:rPr lang="en-US" sz="4400" spc="-171" dirty="0">
                <a:solidFill>
                  <a:srgbClr val="000000"/>
                </a:solidFill>
                <a:latin typeface="Arimo"/>
              </a:rPr>
              <a:t>Vocations Awareness Week 2024</a:t>
            </a:r>
          </a:p>
          <a:p>
            <a:pPr algn="ctr">
              <a:lnSpc>
                <a:spcPts val="4752"/>
              </a:lnSpc>
            </a:pPr>
            <a:r>
              <a:rPr lang="en-US" sz="4400" spc="-175" dirty="0">
                <a:solidFill>
                  <a:srgbClr val="000000"/>
                </a:solidFill>
                <a:latin typeface="Arimo"/>
              </a:rPr>
              <a:t>‘Apostles of Hope’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403725FA-98FB-586F-9532-B57286C0365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4045A12-4FD6-5D76-A887-7C44F00BFE3E}"/>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C2412A0D-3086-04E9-27DB-72467B2A78EE}"/>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3" name="TextBox 2">
            <a:extLst>
              <a:ext uri="{FF2B5EF4-FFF2-40B4-BE49-F238E27FC236}">
                <a16:creationId xmlns:a16="http://schemas.microsoft.com/office/drawing/2014/main" id="{62213878-E29C-8676-DD32-573D8D938733}"/>
              </a:ext>
            </a:extLst>
          </p:cNvPr>
          <p:cNvSpPr txBox="1"/>
          <p:nvPr/>
        </p:nvSpPr>
        <p:spPr>
          <a:xfrm>
            <a:off x="1200918" y="6163295"/>
            <a:ext cx="2272614" cy="523220"/>
          </a:xfrm>
          <a:prstGeom prst="rect">
            <a:avLst/>
          </a:prstGeom>
          <a:noFill/>
        </p:spPr>
        <p:txBody>
          <a:bodyPr wrap="square" rtlCol="0">
            <a:spAutoFit/>
          </a:bodyPr>
          <a:lstStyle/>
          <a:p>
            <a:r>
              <a:rPr lang="en-US" sz="2800" dirty="0">
                <a:solidFill>
                  <a:schemeClr val="bg1"/>
                </a:solidFill>
                <a:latin typeface="Chalkboard" panose="03050602040202020205" pitchFamily="66" charset="77"/>
              </a:rPr>
              <a:t>Lesson Two</a:t>
            </a:r>
          </a:p>
        </p:txBody>
      </p:sp>
      <p:sp>
        <p:nvSpPr>
          <p:cNvPr id="8" name="TextBox 7">
            <a:extLst>
              <a:ext uri="{FF2B5EF4-FFF2-40B4-BE49-F238E27FC236}">
                <a16:creationId xmlns:a16="http://schemas.microsoft.com/office/drawing/2014/main" id="{F54CB52E-A4F0-3B64-0BA7-4BCFFE9C572A}"/>
              </a:ext>
            </a:extLst>
          </p:cNvPr>
          <p:cNvSpPr txBox="1"/>
          <p:nvPr/>
        </p:nvSpPr>
        <p:spPr>
          <a:xfrm>
            <a:off x="4655126" y="1702120"/>
            <a:ext cx="6602681" cy="3929281"/>
          </a:xfrm>
          <a:prstGeom prst="rect">
            <a:avLst/>
          </a:prstGeom>
          <a:noFill/>
        </p:spPr>
        <p:txBody>
          <a:bodyPr wrap="square" rtlCol="0">
            <a:spAutoFit/>
          </a:bodyPr>
          <a:lstStyle/>
          <a:p>
            <a:r>
              <a:rPr lang="en-US" sz="2000" dirty="0" err="1">
                <a:solidFill>
                  <a:schemeClr val="bg1"/>
                </a:solidFill>
                <a:latin typeface="Chalkboard" panose="03050602040202020205" pitchFamily="66" charset="77"/>
              </a:rPr>
              <a:t>Maximilan</a:t>
            </a:r>
            <a:r>
              <a:rPr lang="en-US" sz="2000" dirty="0">
                <a:solidFill>
                  <a:schemeClr val="bg1"/>
                </a:solidFill>
                <a:latin typeface="Chalkboard" panose="03050602040202020205" pitchFamily="66" charset="77"/>
              </a:rPr>
              <a:t> Kolbe – Value Three – ‘Eucharist’</a:t>
            </a:r>
          </a:p>
          <a:p>
            <a:endParaRPr lang="en-US" sz="2000" dirty="0">
              <a:solidFill>
                <a:schemeClr val="bg1"/>
              </a:solidFill>
              <a:latin typeface="Chalkboard" panose="03050602040202020205" pitchFamily="66" charset="77"/>
            </a:endParaRPr>
          </a:p>
          <a:p>
            <a:pPr algn="just"/>
            <a:r>
              <a:rPr lang="en-GB" sz="2000" dirty="0">
                <a:solidFill>
                  <a:schemeClr val="bg1"/>
                </a:solidFill>
                <a:latin typeface="Chalkboard" panose="03050602040202020205" pitchFamily="66" charset="77"/>
              </a:rPr>
              <a:t> </a:t>
            </a:r>
          </a:p>
          <a:p>
            <a:pPr marL="342900" lvl="0" indent="-342900">
              <a:spcAft>
                <a:spcPts val="1950"/>
              </a:spcAft>
              <a:buFont typeface="Symbol" pitchFamily="2" charset="2"/>
              <a:buChar char=""/>
            </a:pPr>
            <a:r>
              <a:rPr lang="en-GB" sz="2000" dirty="0">
                <a:solidFill>
                  <a:schemeClr val="bg1"/>
                </a:solidFill>
                <a:latin typeface="Chalkboard" panose="03050602040202020205" pitchFamily="66" charset="77"/>
              </a:rPr>
              <a:t>What role does faith play in your life? Does it influence the way you behave? </a:t>
            </a:r>
          </a:p>
          <a:p>
            <a:pPr marL="342900" indent="-342900">
              <a:spcAft>
                <a:spcPts val="1950"/>
              </a:spcAft>
              <a:buFont typeface="Symbol" pitchFamily="2" charset="2"/>
              <a:buChar char=""/>
            </a:pPr>
            <a:r>
              <a:rPr lang="en-GB" sz="2000" dirty="0">
                <a:solidFill>
                  <a:schemeClr val="bg1"/>
                </a:solidFill>
                <a:latin typeface="Chalkboard" panose="03050602040202020205" pitchFamily="66" charset="77"/>
              </a:rPr>
              <a:t>Maximilian famously said, “If angels could be jealous of men, they would be so for one reason: Holy Communion.” Can you explain what this quote means?</a:t>
            </a:r>
          </a:p>
          <a:p>
            <a:endParaRPr lang="en-US" dirty="0"/>
          </a:p>
          <a:p>
            <a:endParaRPr lang="en-US" dirty="0">
              <a:solidFill>
                <a:schemeClr val="bg1"/>
              </a:solidFill>
              <a:latin typeface="Chalkboard" panose="03050602040202020205" pitchFamily="66" charset="77"/>
            </a:endParaRPr>
          </a:p>
        </p:txBody>
      </p:sp>
      <p:pic>
        <p:nvPicPr>
          <p:cNvPr id="6146" name="Picture 2" descr="St. Maximilian Kolbe and the Eucharist ...">
            <a:extLst>
              <a:ext uri="{FF2B5EF4-FFF2-40B4-BE49-F238E27FC236}">
                <a16:creationId xmlns:a16="http://schemas.microsoft.com/office/drawing/2014/main" id="{32CDF2C6-95FB-A570-3AD1-4FFF86C5E1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974" y="1784349"/>
            <a:ext cx="3030239" cy="4024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821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4AABB4E7-8156-8EA9-ADF4-F5508342673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6A4F90E-1BD9-C1A3-B7F5-93FA20FE88D4}"/>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A95985D4-2CDE-CBA5-C4AC-807802A166A4}"/>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3" name="TextBox 2">
            <a:extLst>
              <a:ext uri="{FF2B5EF4-FFF2-40B4-BE49-F238E27FC236}">
                <a16:creationId xmlns:a16="http://schemas.microsoft.com/office/drawing/2014/main" id="{057DBCBB-E743-EBEA-E392-0F45ECB12149}"/>
              </a:ext>
            </a:extLst>
          </p:cNvPr>
          <p:cNvSpPr txBox="1"/>
          <p:nvPr/>
        </p:nvSpPr>
        <p:spPr>
          <a:xfrm>
            <a:off x="1200918" y="6163295"/>
            <a:ext cx="2272614" cy="523220"/>
          </a:xfrm>
          <a:prstGeom prst="rect">
            <a:avLst/>
          </a:prstGeom>
          <a:noFill/>
        </p:spPr>
        <p:txBody>
          <a:bodyPr wrap="square" rtlCol="0">
            <a:spAutoFit/>
          </a:bodyPr>
          <a:lstStyle/>
          <a:p>
            <a:r>
              <a:rPr lang="en-US" sz="2800" dirty="0">
                <a:solidFill>
                  <a:schemeClr val="bg1"/>
                </a:solidFill>
                <a:latin typeface="Chalkboard" panose="03050602040202020205" pitchFamily="66" charset="77"/>
              </a:rPr>
              <a:t>Lesson Two</a:t>
            </a:r>
          </a:p>
        </p:txBody>
      </p:sp>
      <p:sp>
        <p:nvSpPr>
          <p:cNvPr id="8" name="TextBox 7">
            <a:extLst>
              <a:ext uri="{FF2B5EF4-FFF2-40B4-BE49-F238E27FC236}">
                <a16:creationId xmlns:a16="http://schemas.microsoft.com/office/drawing/2014/main" id="{7473E8E7-CCB6-126F-6527-EE29E2B68FD6}"/>
              </a:ext>
            </a:extLst>
          </p:cNvPr>
          <p:cNvSpPr txBox="1"/>
          <p:nvPr/>
        </p:nvSpPr>
        <p:spPr>
          <a:xfrm>
            <a:off x="4655126" y="1702120"/>
            <a:ext cx="6602681" cy="5601533"/>
          </a:xfrm>
          <a:prstGeom prst="rect">
            <a:avLst/>
          </a:prstGeom>
          <a:noFill/>
        </p:spPr>
        <p:txBody>
          <a:bodyPr wrap="square" rtlCol="0">
            <a:spAutoFit/>
          </a:bodyPr>
          <a:lstStyle/>
          <a:p>
            <a:r>
              <a:rPr lang="en-US" sz="2000" dirty="0">
                <a:solidFill>
                  <a:schemeClr val="bg1"/>
                </a:solidFill>
                <a:latin typeface="Chalkboard" panose="03050602040202020205" pitchFamily="66" charset="77"/>
              </a:rPr>
              <a:t>Maximilian Kolbe – Value Four – ‘Passion’</a:t>
            </a:r>
          </a:p>
          <a:p>
            <a:endParaRPr lang="en-US" dirty="0"/>
          </a:p>
          <a:p>
            <a:pPr algn="just"/>
            <a:r>
              <a:rPr lang="en-GB" dirty="0"/>
              <a:t> </a:t>
            </a:r>
          </a:p>
          <a:p>
            <a:pPr>
              <a:spcAft>
                <a:spcPts val="1950"/>
              </a:spcAft>
            </a:pPr>
            <a:r>
              <a:rPr lang="en-GB" dirty="0">
                <a:solidFill>
                  <a:schemeClr val="bg1"/>
                </a:solidFill>
                <a:latin typeface="Chalkboard" panose="03050602040202020205" pitchFamily="66" charset="77"/>
              </a:rPr>
              <a:t>Maximilian threw himself into everything he did; he always gave 100%. Whether it was a missionary, writing newspaper articles or standing up to the Nazis, he never stopped! Maximilian, in his writings, frequently wrote that a huge problem in the world is that people rarely stand up and make a difference. </a:t>
            </a:r>
          </a:p>
          <a:p>
            <a:pPr>
              <a:spcAft>
                <a:spcPts val="1950"/>
              </a:spcAft>
            </a:pPr>
            <a:r>
              <a:rPr lang="en-GB" dirty="0">
                <a:solidFill>
                  <a:schemeClr val="bg1"/>
                </a:solidFill>
                <a:latin typeface="Chalkboard" panose="03050602040202020205" pitchFamily="66" charset="77"/>
              </a:rPr>
              <a:t>For Maximilian, it was important to do things with passion, courage and determination.</a:t>
            </a:r>
          </a:p>
          <a:p>
            <a:pPr>
              <a:spcAft>
                <a:spcPts val="1950"/>
              </a:spcAft>
            </a:pPr>
            <a:r>
              <a:rPr lang="en-GB" dirty="0">
                <a:solidFill>
                  <a:schemeClr val="bg1"/>
                </a:solidFill>
                <a:latin typeface="Chalkboard" panose="03050602040202020205" pitchFamily="66" charset="77"/>
              </a:rPr>
              <a:t>Maximilian famously reflected: “Do not forget that serving God doesn’t consist in doing extraordinary things, but doing the ordinary things in life with extraordinary passion, love and commitment”.</a:t>
            </a:r>
          </a:p>
          <a:p>
            <a:endParaRPr lang="en-US" dirty="0"/>
          </a:p>
          <a:p>
            <a:endParaRPr lang="en-US" dirty="0">
              <a:solidFill>
                <a:schemeClr val="bg1"/>
              </a:solidFill>
              <a:latin typeface="Chalkboard" panose="03050602040202020205" pitchFamily="66" charset="77"/>
            </a:endParaRPr>
          </a:p>
        </p:txBody>
      </p:sp>
      <p:pic>
        <p:nvPicPr>
          <p:cNvPr id="8194" name="Picture 2" descr="Saint Maximilian Kolbe">
            <a:extLst>
              <a:ext uri="{FF2B5EF4-FFF2-40B4-BE49-F238E27FC236}">
                <a16:creationId xmlns:a16="http://schemas.microsoft.com/office/drawing/2014/main" id="{B8BF9734-1472-6E71-DCB0-017A55EBB0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19" y="2155946"/>
            <a:ext cx="2946045" cy="3581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260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6B26CF17-7AE0-3A8E-1E03-CACAC358427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FFC0C4E-DE33-9A2A-80F4-E13ADCD849ED}"/>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045E979B-7F7D-2B38-E6AD-CA301AB14C15}"/>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3" name="TextBox 2">
            <a:extLst>
              <a:ext uri="{FF2B5EF4-FFF2-40B4-BE49-F238E27FC236}">
                <a16:creationId xmlns:a16="http://schemas.microsoft.com/office/drawing/2014/main" id="{5FFB6391-1195-FC32-3226-8FB96B5823A0}"/>
              </a:ext>
            </a:extLst>
          </p:cNvPr>
          <p:cNvSpPr txBox="1"/>
          <p:nvPr/>
        </p:nvSpPr>
        <p:spPr>
          <a:xfrm>
            <a:off x="1200918" y="6163295"/>
            <a:ext cx="2272614" cy="523220"/>
          </a:xfrm>
          <a:prstGeom prst="rect">
            <a:avLst/>
          </a:prstGeom>
          <a:noFill/>
        </p:spPr>
        <p:txBody>
          <a:bodyPr wrap="square" rtlCol="0">
            <a:spAutoFit/>
          </a:bodyPr>
          <a:lstStyle/>
          <a:p>
            <a:r>
              <a:rPr lang="en-US" sz="2800" dirty="0">
                <a:solidFill>
                  <a:schemeClr val="bg1"/>
                </a:solidFill>
                <a:latin typeface="Chalkboard" panose="03050602040202020205" pitchFamily="66" charset="77"/>
              </a:rPr>
              <a:t>Lesson Two</a:t>
            </a:r>
          </a:p>
        </p:txBody>
      </p:sp>
      <p:sp>
        <p:nvSpPr>
          <p:cNvPr id="8" name="TextBox 7">
            <a:extLst>
              <a:ext uri="{FF2B5EF4-FFF2-40B4-BE49-F238E27FC236}">
                <a16:creationId xmlns:a16="http://schemas.microsoft.com/office/drawing/2014/main" id="{B45D5B8B-F241-00BD-FB67-1EC90C7D5AE9}"/>
              </a:ext>
            </a:extLst>
          </p:cNvPr>
          <p:cNvSpPr txBox="1"/>
          <p:nvPr/>
        </p:nvSpPr>
        <p:spPr>
          <a:xfrm>
            <a:off x="4655126" y="1702120"/>
            <a:ext cx="6602681" cy="3683060"/>
          </a:xfrm>
          <a:prstGeom prst="rect">
            <a:avLst/>
          </a:prstGeom>
          <a:noFill/>
        </p:spPr>
        <p:txBody>
          <a:bodyPr wrap="square" rtlCol="0">
            <a:spAutoFit/>
          </a:bodyPr>
          <a:lstStyle/>
          <a:p>
            <a:r>
              <a:rPr lang="en-US" sz="2000" dirty="0" err="1">
                <a:solidFill>
                  <a:schemeClr val="bg1"/>
                </a:solidFill>
                <a:latin typeface="Chalkboard" panose="03050602040202020205" pitchFamily="66" charset="77"/>
              </a:rPr>
              <a:t>Maximilan</a:t>
            </a:r>
            <a:r>
              <a:rPr lang="en-US" sz="2000" dirty="0">
                <a:solidFill>
                  <a:schemeClr val="bg1"/>
                </a:solidFill>
                <a:latin typeface="Chalkboard" panose="03050602040202020205" pitchFamily="66" charset="77"/>
              </a:rPr>
              <a:t> Kolbe – Value Four – ‘Passion’</a:t>
            </a:r>
          </a:p>
          <a:p>
            <a:endParaRPr lang="en-US" dirty="0">
              <a:solidFill>
                <a:schemeClr val="bg1"/>
              </a:solidFill>
              <a:latin typeface="Chalkboard" panose="03050602040202020205" pitchFamily="66" charset="77"/>
            </a:endParaRPr>
          </a:p>
          <a:p>
            <a:pPr marL="342900" lvl="0" indent="-342900" algn="just">
              <a:spcAft>
                <a:spcPts val="1950"/>
              </a:spcAft>
              <a:buFont typeface="Symbol" pitchFamily="2" charset="2"/>
              <a:buChar char=""/>
            </a:pPr>
            <a:r>
              <a:rPr lang="en-GB" dirty="0">
                <a:solidFill>
                  <a:schemeClr val="bg1"/>
                </a:solidFill>
                <a:latin typeface="Chalkboard" panose="03050602040202020205" pitchFamily="66" charset="77"/>
              </a:rPr>
              <a:t>What would you like to change in your community, your school, and the world?</a:t>
            </a:r>
          </a:p>
          <a:p>
            <a:pPr marL="342900" lvl="0" indent="-342900" algn="just">
              <a:spcAft>
                <a:spcPts val="1950"/>
              </a:spcAft>
              <a:buFont typeface="Symbol" pitchFamily="2" charset="2"/>
              <a:buChar char=""/>
            </a:pPr>
            <a:r>
              <a:rPr lang="en-GB" dirty="0">
                <a:solidFill>
                  <a:schemeClr val="bg1"/>
                </a:solidFill>
                <a:latin typeface="Chalkboard" panose="03050602040202020205" pitchFamily="66" charset="77"/>
              </a:rPr>
              <a:t>Pope Francis has regularly challenged Catholics to work on three issues: climate change, poverty and reaching out to people who are often forgotten and overlooked – the homeless, the elderly and the sick. How can you help them? What can your school do?</a:t>
            </a:r>
          </a:p>
          <a:p>
            <a:pPr algn="just"/>
            <a:endParaRPr lang="en-US" dirty="0"/>
          </a:p>
          <a:p>
            <a:endParaRPr lang="en-US" dirty="0">
              <a:solidFill>
                <a:schemeClr val="bg1"/>
              </a:solidFill>
              <a:latin typeface="Chalkboard" panose="03050602040202020205" pitchFamily="66" charset="77"/>
            </a:endParaRPr>
          </a:p>
        </p:txBody>
      </p:sp>
      <p:pic>
        <p:nvPicPr>
          <p:cNvPr id="8194" name="Picture 2" descr="Saint Maximilian Kolbe">
            <a:extLst>
              <a:ext uri="{FF2B5EF4-FFF2-40B4-BE49-F238E27FC236}">
                <a16:creationId xmlns:a16="http://schemas.microsoft.com/office/drawing/2014/main" id="{1CF26C64-799F-69B1-2C12-30AEC7431F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19" y="2155946"/>
            <a:ext cx="2946045" cy="3581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182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4EA3EF0B-BB3E-E882-A9FA-E5E329078B3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38AF04A4-C88D-555E-1D71-FED2DBB82A6A}"/>
              </a:ext>
            </a:extLst>
          </p:cNvPr>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a:extLst>
              <a:ext uri="{FF2B5EF4-FFF2-40B4-BE49-F238E27FC236}">
                <a16:creationId xmlns:a16="http://schemas.microsoft.com/office/drawing/2014/main" id="{89DAF03E-DC16-5B13-1F96-074347A1DFA4}"/>
              </a:ext>
            </a:extLst>
          </p:cNvPr>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3" name="TextBox 2">
            <a:extLst>
              <a:ext uri="{FF2B5EF4-FFF2-40B4-BE49-F238E27FC236}">
                <a16:creationId xmlns:a16="http://schemas.microsoft.com/office/drawing/2014/main" id="{CC2D74A7-B169-FB38-9416-C96DE0DEA0BF}"/>
              </a:ext>
            </a:extLst>
          </p:cNvPr>
          <p:cNvSpPr txBox="1"/>
          <p:nvPr/>
        </p:nvSpPr>
        <p:spPr>
          <a:xfrm>
            <a:off x="1200918" y="6163295"/>
            <a:ext cx="2272614" cy="523220"/>
          </a:xfrm>
          <a:prstGeom prst="rect">
            <a:avLst/>
          </a:prstGeom>
          <a:noFill/>
        </p:spPr>
        <p:txBody>
          <a:bodyPr wrap="square" rtlCol="0">
            <a:spAutoFit/>
          </a:bodyPr>
          <a:lstStyle/>
          <a:p>
            <a:r>
              <a:rPr lang="en-US" sz="2800" dirty="0">
                <a:solidFill>
                  <a:schemeClr val="bg1"/>
                </a:solidFill>
                <a:latin typeface="Chalkboard" panose="03050602040202020205" pitchFamily="66" charset="77"/>
              </a:rPr>
              <a:t>Lesson Two</a:t>
            </a:r>
          </a:p>
        </p:txBody>
      </p:sp>
      <p:sp>
        <p:nvSpPr>
          <p:cNvPr id="8" name="TextBox 7">
            <a:extLst>
              <a:ext uri="{FF2B5EF4-FFF2-40B4-BE49-F238E27FC236}">
                <a16:creationId xmlns:a16="http://schemas.microsoft.com/office/drawing/2014/main" id="{69C92478-3690-CF86-F423-E417E87E554D}"/>
              </a:ext>
            </a:extLst>
          </p:cNvPr>
          <p:cNvSpPr txBox="1"/>
          <p:nvPr/>
        </p:nvSpPr>
        <p:spPr>
          <a:xfrm>
            <a:off x="4655126" y="1702120"/>
            <a:ext cx="6602681" cy="4555093"/>
          </a:xfrm>
          <a:prstGeom prst="rect">
            <a:avLst/>
          </a:prstGeom>
          <a:noFill/>
        </p:spPr>
        <p:txBody>
          <a:bodyPr wrap="square" rtlCol="0">
            <a:spAutoFit/>
          </a:bodyPr>
          <a:lstStyle/>
          <a:p>
            <a:r>
              <a:rPr lang="en-US" sz="2000" dirty="0">
                <a:solidFill>
                  <a:schemeClr val="bg1"/>
                </a:solidFill>
                <a:latin typeface="Chalkboard" panose="03050602040202020205" pitchFamily="66" charset="77"/>
              </a:rPr>
              <a:t>Maximilian Kolbe – Value Four – ‘Passion’</a:t>
            </a:r>
          </a:p>
          <a:p>
            <a:endParaRPr lang="en-US" dirty="0">
              <a:solidFill>
                <a:schemeClr val="bg1"/>
              </a:solidFill>
              <a:latin typeface="Chalkboard" panose="03050602040202020205" pitchFamily="66" charset="77"/>
            </a:endParaRPr>
          </a:p>
          <a:p>
            <a:pPr algn="just"/>
            <a:r>
              <a:rPr lang="en-US" dirty="0">
                <a:solidFill>
                  <a:schemeClr val="bg1"/>
                </a:solidFill>
                <a:latin typeface="Chalkboard" panose="03050602040202020205" pitchFamily="66" charset="77"/>
              </a:rPr>
              <a:t>Your teacher will as you to complete one of the following tasks:</a:t>
            </a:r>
          </a:p>
          <a:p>
            <a:pPr marL="342900" indent="-342900" algn="just">
              <a:buFont typeface="+mj-lt"/>
              <a:buAutoNum type="arabicPeriod"/>
            </a:pPr>
            <a:endParaRPr lang="en-US" dirty="0">
              <a:solidFill>
                <a:schemeClr val="bg1"/>
              </a:solidFill>
              <a:latin typeface="Chalkboard" panose="03050602040202020205" pitchFamily="66" charset="77"/>
            </a:endParaRPr>
          </a:p>
          <a:p>
            <a:pPr marL="342900" indent="-342900" algn="just">
              <a:buFont typeface="+mj-lt"/>
              <a:buAutoNum type="arabicPeriod"/>
            </a:pPr>
            <a:r>
              <a:rPr lang="en-US" dirty="0">
                <a:solidFill>
                  <a:schemeClr val="bg1"/>
                </a:solidFill>
                <a:latin typeface="Chalkboard" panose="03050602040202020205" pitchFamily="66" charset="77"/>
              </a:rPr>
              <a:t>Create a </a:t>
            </a:r>
            <a:r>
              <a:rPr lang="en-US" dirty="0" err="1">
                <a:solidFill>
                  <a:schemeClr val="bg1"/>
                </a:solidFill>
                <a:latin typeface="Chalkboard" panose="03050602040202020205" pitchFamily="66" charset="77"/>
              </a:rPr>
              <a:t>mindmap</a:t>
            </a:r>
            <a:r>
              <a:rPr lang="en-US" dirty="0">
                <a:solidFill>
                  <a:schemeClr val="bg1"/>
                </a:solidFill>
                <a:latin typeface="Chalkboard" panose="03050602040202020205" pitchFamily="66" charset="77"/>
              </a:rPr>
              <a:t> or infographic based on Maximilian’s four values. Make sure to fully explain each one and explain how we can live these out.</a:t>
            </a:r>
          </a:p>
          <a:p>
            <a:pPr marL="342900" indent="-342900" algn="just">
              <a:buFont typeface="+mj-lt"/>
              <a:buAutoNum type="arabicPeriod"/>
            </a:pPr>
            <a:endParaRPr lang="en-US" dirty="0">
              <a:solidFill>
                <a:schemeClr val="bg1"/>
              </a:solidFill>
              <a:latin typeface="Chalkboard" panose="03050602040202020205" pitchFamily="66" charset="77"/>
            </a:endParaRPr>
          </a:p>
          <a:p>
            <a:pPr marL="342900" indent="-342900" algn="just">
              <a:buFont typeface="+mj-lt"/>
              <a:buAutoNum type="arabicPeriod"/>
            </a:pPr>
            <a:r>
              <a:rPr lang="en-US" dirty="0">
                <a:solidFill>
                  <a:schemeClr val="bg1"/>
                </a:solidFill>
                <a:latin typeface="Chalkboard" panose="03050602040202020205" pitchFamily="66" charset="77"/>
              </a:rPr>
              <a:t>Further research the legacy of Maximilian Kolbe.  Can you find our anything more about him?  Write a short report for your class.</a:t>
            </a:r>
          </a:p>
          <a:p>
            <a:pPr marL="342900" indent="-342900" algn="just">
              <a:buFont typeface="+mj-lt"/>
              <a:buAutoNum type="arabicPeriod"/>
            </a:pPr>
            <a:endParaRPr lang="en-US" dirty="0">
              <a:solidFill>
                <a:schemeClr val="bg1"/>
              </a:solidFill>
              <a:latin typeface="Chalkboard" panose="03050602040202020205" pitchFamily="66" charset="77"/>
            </a:endParaRPr>
          </a:p>
          <a:p>
            <a:pPr marL="342900" indent="-342900" algn="just">
              <a:buFont typeface="+mj-lt"/>
              <a:buAutoNum type="arabicPeriod"/>
            </a:pPr>
            <a:r>
              <a:rPr lang="en-US" dirty="0">
                <a:solidFill>
                  <a:schemeClr val="bg1"/>
                </a:solidFill>
                <a:latin typeface="Chalkboard" panose="03050602040202020205" pitchFamily="66" charset="77"/>
              </a:rPr>
              <a:t>Write a short story based on a situation where someone has to make some sacrifice for someone else. </a:t>
            </a:r>
          </a:p>
          <a:p>
            <a:endParaRPr lang="en-US" dirty="0">
              <a:solidFill>
                <a:schemeClr val="bg1"/>
              </a:solidFill>
              <a:latin typeface="Chalkboard" panose="03050602040202020205" pitchFamily="66" charset="77"/>
            </a:endParaRPr>
          </a:p>
        </p:txBody>
      </p:sp>
      <p:pic>
        <p:nvPicPr>
          <p:cNvPr id="8194" name="Picture 2" descr="Saint Maximilian Kolbe">
            <a:extLst>
              <a:ext uri="{FF2B5EF4-FFF2-40B4-BE49-F238E27FC236}">
                <a16:creationId xmlns:a16="http://schemas.microsoft.com/office/drawing/2014/main" id="{8EE64A0B-8AA2-8D57-7BC8-5BEF64479E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19" y="2155946"/>
            <a:ext cx="2946045" cy="3581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805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1112520" y="401447"/>
            <a:ext cx="10393680" cy="615553"/>
          </a:xfrm>
          <a:prstGeom prst="rect">
            <a:avLst/>
          </a:prstGeom>
        </p:spPr>
        <p:txBody>
          <a:bodyPr lIns="0" tIns="0" rIns="0" bIns="0" rtlCol="0" anchor="t">
            <a:spAutoFit/>
          </a:bodyPr>
          <a:lstStyle/>
          <a:p>
            <a:pPr algn="ctr">
              <a:lnSpc>
                <a:spcPts val="4752"/>
              </a:lnSpc>
            </a:pPr>
            <a:r>
              <a:rPr lang="en-US" sz="4400" spc="-175">
                <a:solidFill>
                  <a:srgbClr val="000000"/>
                </a:solidFill>
                <a:latin typeface="Open Sans"/>
              </a:rPr>
              <a:t>Vocations Awareness Week 2023</a:t>
            </a:r>
          </a:p>
        </p:txBody>
      </p:sp>
      <p:sp>
        <p:nvSpPr>
          <p:cNvPr id="3" name="Freeform 3"/>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4" name="Freeform 4"/>
          <p:cNvSpPr/>
          <p:nvPr/>
        </p:nvSpPr>
        <p:spPr>
          <a:xfrm>
            <a:off x="9990430" y="4527405"/>
            <a:ext cx="1726522" cy="2070791"/>
          </a:xfrm>
          <a:custGeom>
            <a:avLst/>
            <a:gdLst/>
            <a:ahLst/>
            <a:cxnLst/>
            <a:rect l="l" t="t" r="r" b="b"/>
            <a:pathLst>
              <a:path w="2589783" h="3106187">
                <a:moveTo>
                  <a:pt x="0" y="0"/>
                </a:moveTo>
                <a:lnTo>
                  <a:pt x="2589783" y="0"/>
                </a:lnTo>
                <a:lnTo>
                  <a:pt x="2589783" y="3106187"/>
                </a:lnTo>
                <a:lnTo>
                  <a:pt x="0" y="3106187"/>
                </a:lnTo>
                <a:lnTo>
                  <a:pt x="0" y="0"/>
                </a:lnTo>
                <a:close/>
              </a:path>
            </a:pathLst>
          </a:custGeom>
          <a:blipFill>
            <a:blip r:embed="rId3"/>
            <a:stretch>
              <a:fillRect/>
            </a:stretch>
          </a:blipFill>
        </p:spPr>
        <p:txBody>
          <a:bodyPr/>
          <a:lstStyle/>
          <a:p>
            <a:endParaRPr lang="en-US" sz="1200"/>
          </a:p>
        </p:txBody>
      </p:sp>
      <p:sp>
        <p:nvSpPr>
          <p:cNvPr id="5" name="TextBox 5"/>
          <p:cNvSpPr txBox="1"/>
          <p:nvPr/>
        </p:nvSpPr>
        <p:spPr>
          <a:xfrm>
            <a:off x="5565120" y="1706875"/>
            <a:ext cx="4425310" cy="4811958"/>
          </a:xfrm>
          <a:prstGeom prst="rect">
            <a:avLst/>
          </a:prstGeom>
        </p:spPr>
        <p:txBody>
          <a:bodyPr lIns="0" tIns="0" rIns="0" bIns="0" rtlCol="0" anchor="t">
            <a:spAutoFit/>
          </a:bodyPr>
          <a:lstStyle/>
          <a:p>
            <a:pPr algn="just">
              <a:lnSpc>
                <a:spcPts val="1944"/>
              </a:lnSpc>
            </a:pPr>
            <a:endParaRPr sz="1200" dirty="0"/>
          </a:p>
          <a:p>
            <a:pPr marL="410229" lvl="1" indent="-205114" algn="just">
              <a:lnSpc>
                <a:spcPts val="2447"/>
              </a:lnSpc>
              <a:buFont typeface="Arial"/>
              <a:buChar char="•"/>
            </a:pPr>
            <a:r>
              <a:rPr lang="en-US" sz="2266" dirty="0">
                <a:solidFill>
                  <a:schemeClr val="bg1"/>
                </a:solidFill>
                <a:latin typeface="Chalkboard" panose="03050602040202020205" pitchFamily="66" charset="77"/>
              </a:rPr>
              <a:t>Priests are called by God to be like Maximilian Kolbe, to be ‘Apostles of Hope’ in their local communities by being kind, compassionate and supportive. </a:t>
            </a:r>
          </a:p>
          <a:p>
            <a:pPr marL="410229" lvl="1" indent="-205114" algn="just">
              <a:lnSpc>
                <a:spcPts val="2447"/>
              </a:lnSpc>
              <a:buFont typeface="Arial"/>
              <a:buChar char="•"/>
            </a:pPr>
            <a:endParaRPr lang="en-US" sz="2266" dirty="0">
              <a:solidFill>
                <a:schemeClr val="bg1"/>
              </a:solidFill>
              <a:latin typeface="Chalkboard" panose="03050602040202020205" pitchFamily="66" charset="77"/>
            </a:endParaRPr>
          </a:p>
          <a:p>
            <a:pPr marL="410229" lvl="1" indent="-205114" algn="just">
              <a:lnSpc>
                <a:spcPts val="2447"/>
              </a:lnSpc>
              <a:buFont typeface="Arial"/>
              <a:buChar char="•"/>
            </a:pPr>
            <a:r>
              <a:rPr lang="en-US" sz="2266" dirty="0">
                <a:solidFill>
                  <a:schemeClr val="bg1"/>
                </a:solidFill>
                <a:latin typeface="Chalkboard" panose="03050602040202020205" pitchFamily="66" charset="77"/>
              </a:rPr>
              <a:t>What kind of qualities and talents do you think they should have?</a:t>
            </a:r>
          </a:p>
          <a:p>
            <a:pPr marL="410229" lvl="1" indent="-205114" algn="just">
              <a:lnSpc>
                <a:spcPts val="2447"/>
              </a:lnSpc>
              <a:buFont typeface="Arial"/>
              <a:buChar char="•"/>
            </a:pPr>
            <a:endParaRPr lang="en-US" sz="2266" dirty="0">
              <a:solidFill>
                <a:schemeClr val="bg1"/>
              </a:solidFill>
              <a:latin typeface="Chalkboard" panose="03050602040202020205" pitchFamily="66" charset="77"/>
            </a:endParaRPr>
          </a:p>
          <a:p>
            <a:pPr marL="410229" lvl="1" indent="-205114" algn="just">
              <a:lnSpc>
                <a:spcPts val="2447"/>
              </a:lnSpc>
              <a:buFont typeface="Arial"/>
              <a:buChar char="•"/>
            </a:pPr>
            <a:r>
              <a:rPr lang="en-US" sz="2266" dirty="0">
                <a:solidFill>
                  <a:schemeClr val="bg1"/>
                </a:solidFill>
                <a:latin typeface="Chalkboard" panose="03050602040202020205" pitchFamily="66" charset="77"/>
              </a:rPr>
              <a:t>Do you know a priest, deacon, or religious sister? What are their qualities and talents?</a:t>
            </a:r>
          </a:p>
          <a:p>
            <a:pPr marL="325771" lvl="1" indent="-162885">
              <a:lnSpc>
                <a:spcPts val="1944"/>
              </a:lnSpc>
            </a:pPr>
            <a:endParaRPr lang="en-US" sz="2266" dirty="0">
              <a:solidFill>
                <a:srgbClr val="000000"/>
              </a:solidFill>
              <a:latin typeface="Arimo"/>
            </a:endParaRPr>
          </a:p>
        </p:txBody>
      </p:sp>
      <p:sp>
        <p:nvSpPr>
          <p:cNvPr id="7" name="TextBox 7"/>
          <p:cNvSpPr txBox="1"/>
          <p:nvPr/>
        </p:nvSpPr>
        <p:spPr>
          <a:xfrm>
            <a:off x="577872" y="1484890"/>
            <a:ext cx="4338478" cy="3557384"/>
          </a:xfrm>
          <a:prstGeom prst="rect">
            <a:avLst/>
          </a:prstGeom>
        </p:spPr>
        <p:txBody>
          <a:bodyPr lIns="0" tIns="0" rIns="0" bIns="0" rtlCol="0" anchor="t">
            <a:spAutoFit/>
          </a:bodyPr>
          <a:lstStyle/>
          <a:p>
            <a:pPr algn="ctr">
              <a:lnSpc>
                <a:spcPts val="14528"/>
              </a:lnSpc>
              <a:spcBef>
                <a:spcPct val="0"/>
              </a:spcBef>
            </a:pPr>
            <a:r>
              <a:rPr lang="en-US" sz="8800" dirty="0">
                <a:solidFill>
                  <a:srgbClr val="FFD501"/>
                </a:solidFill>
                <a:latin typeface="Chalkboard" panose="03050602040202020205" pitchFamily="66" charset="77"/>
              </a:rPr>
              <a:t>Apostles of Hope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1112520" y="401447"/>
            <a:ext cx="10393680" cy="615553"/>
          </a:xfrm>
          <a:prstGeom prst="rect">
            <a:avLst/>
          </a:prstGeom>
        </p:spPr>
        <p:txBody>
          <a:bodyPr lIns="0" tIns="0" rIns="0" bIns="0" rtlCol="0" anchor="t">
            <a:spAutoFit/>
          </a:bodyPr>
          <a:lstStyle/>
          <a:p>
            <a:pPr algn="ctr">
              <a:lnSpc>
                <a:spcPts val="4752"/>
              </a:lnSpc>
            </a:pPr>
            <a:r>
              <a:rPr lang="en-US" sz="4400" spc="-175">
                <a:solidFill>
                  <a:srgbClr val="000000"/>
                </a:solidFill>
                <a:latin typeface="Open Sans"/>
              </a:rPr>
              <a:t>Vocations Awareness Week 2023</a:t>
            </a:r>
          </a:p>
        </p:txBody>
      </p:sp>
      <p:sp>
        <p:nvSpPr>
          <p:cNvPr id="3" name="Freeform 3"/>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4" name="Freeform 4"/>
          <p:cNvSpPr/>
          <p:nvPr/>
        </p:nvSpPr>
        <p:spPr>
          <a:xfrm>
            <a:off x="9989126" y="1874396"/>
            <a:ext cx="1657307" cy="2018030"/>
          </a:xfrm>
          <a:custGeom>
            <a:avLst/>
            <a:gdLst/>
            <a:ahLst/>
            <a:cxnLst/>
            <a:rect l="l" t="t" r="r" b="b"/>
            <a:pathLst>
              <a:path w="2485961" h="3027045">
                <a:moveTo>
                  <a:pt x="0" y="0"/>
                </a:moveTo>
                <a:lnTo>
                  <a:pt x="2485961" y="0"/>
                </a:lnTo>
                <a:lnTo>
                  <a:pt x="2485961" y="3027046"/>
                </a:lnTo>
                <a:lnTo>
                  <a:pt x="0" y="302704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5" name="TextBox 5"/>
          <p:cNvSpPr txBox="1"/>
          <p:nvPr/>
        </p:nvSpPr>
        <p:spPr>
          <a:xfrm>
            <a:off x="5358110" y="1453120"/>
            <a:ext cx="4490783" cy="5167953"/>
          </a:xfrm>
          <a:prstGeom prst="rect">
            <a:avLst/>
          </a:prstGeom>
        </p:spPr>
        <p:txBody>
          <a:bodyPr lIns="0" tIns="0" rIns="0" bIns="0" rtlCol="0" anchor="t">
            <a:spAutoFit/>
          </a:bodyPr>
          <a:lstStyle/>
          <a:p>
            <a:pPr algn="just">
              <a:lnSpc>
                <a:spcPts val="1944"/>
              </a:lnSpc>
            </a:pPr>
            <a:endParaRPr sz="1200" dirty="0"/>
          </a:p>
          <a:p>
            <a:pPr algn="just">
              <a:lnSpc>
                <a:spcPts val="3672"/>
              </a:lnSpc>
            </a:pPr>
            <a:r>
              <a:rPr lang="en-US" sz="2400" dirty="0">
                <a:solidFill>
                  <a:schemeClr val="bg1"/>
                </a:solidFill>
                <a:latin typeface="Chalkboard" panose="03050602040202020205" pitchFamily="66" charset="77"/>
              </a:rPr>
              <a:t>Prayer</a:t>
            </a:r>
          </a:p>
          <a:p>
            <a:pPr algn="just">
              <a:lnSpc>
                <a:spcPts val="3672"/>
              </a:lnSpc>
            </a:pPr>
            <a:endParaRPr lang="en-US" sz="2400" dirty="0">
              <a:solidFill>
                <a:schemeClr val="bg1"/>
              </a:solidFill>
              <a:latin typeface="Chalkboard" panose="03050602040202020205" pitchFamily="66" charset="77"/>
            </a:endParaRPr>
          </a:p>
          <a:p>
            <a:pPr>
              <a:lnSpc>
                <a:spcPts val="3167"/>
              </a:lnSpc>
            </a:pPr>
            <a:r>
              <a:rPr lang="en-US" sz="2400" dirty="0">
                <a:solidFill>
                  <a:schemeClr val="bg1"/>
                </a:solidFill>
                <a:latin typeface="Chalkboard" panose="03050602040202020205" pitchFamily="66" charset="77"/>
              </a:rPr>
              <a:t>Dear God, thank you for giving us the gift of the life of Saint Maximilian Kolbe. May we imitate in our lives the values that were so important to him. May many people be inspired to follow his example and serve you in the Priesthood and the religious life. Amen!</a:t>
            </a:r>
          </a:p>
          <a:p>
            <a:pPr marL="325771" lvl="1" indent="-162885">
              <a:lnSpc>
                <a:spcPts val="1944"/>
              </a:lnSpc>
            </a:pPr>
            <a:endParaRPr lang="en-US" sz="2933" dirty="0">
              <a:solidFill>
                <a:srgbClr val="000000"/>
              </a:solidFill>
              <a:latin typeface="Arimo"/>
            </a:endParaRPr>
          </a:p>
        </p:txBody>
      </p:sp>
      <p:grpSp>
        <p:nvGrpSpPr>
          <p:cNvPr id="6" name="Group 6"/>
          <p:cNvGrpSpPr/>
          <p:nvPr/>
        </p:nvGrpSpPr>
        <p:grpSpPr>
          <a:xfrm>
            <a:off x="577872" y="1484890"/>
            <a:ext cx="4338478" cy="2868335"/>
            <a:chOff x="0" y="-314325"/>
            <a:chExt cx="8676956" cy="5736670"/>
          </a:xfrm>
        </p:grpSpPr>
        <p:sp>
          <p:nvSpPr>
            <p:cNvPr id="7" name="TextBox 7"/>
            <p:cNvSpPr txBox="1"/>
            <p:nvPr/>
          </p:nvSpPr>
          <p:spPr>
            <a:xfrm>
              <a:off x="0" y="-314325"/>
              <a:ext cx="8676956" cy="3491854"/>
            </a:xfrm>
            <a:prstGeom prst="rect">
              <a:avLst/>
            </a:prstGeom>
          </p:spPr>
          <p:txBody>
            <a:bodyPr lIns="0" tIns="0" rIns="0" bIns="0" rtlCol="0" anchor="t">
              <a:spAutoFit/>
            </a:bodyPr>
            <a:lstStyle/>
            <a:p>
              <a:pPr algn="ctr">
                <a:lnSpc>
                  <a:spcPts val="14528"/>
                </a:lnSpc>
                <a:spcBef>
                  <a:spcPct val="0"/>
                </a:spcBef>
              </a:pPr>
              <a:endParaRPr lang="en-US" sz="10377" dirty="0">
                <a:solidFill>
                  <a:srgbClr val="FFD501"/>
                </a:solidFill>
                <a:latin typeface="Colo Pro"/>
              </a:endParaRPr>
            </a:p>
          </p:txBody>
        </p:sp>
        <p:sp>
          <p:nvSpPr>
            <p:cNvPr id="8" name="TextBox 8"/>
            <p:cNvSpPr txBox="1"/>
            <p:nvPr/>
          </p:nvSpPr>
          <p:spPr>
            <a:xfrm>
              <a:off x="0" y="2329831"/>
              <a:ext cx="8676956" cy="3092514"/>
            </a:xfrm>
            <a:prstGeom prst="rect">
              <a:avLst/>
            </a:prstGeom>
          </p:spPr>
          <p:txBody>
            <a:bodyPr lIns="0" tIns="0" rIns="0" bIns="0" rtlCol="0" anchor="t">
              <a:spAutoFit/>
            </a:bodyPr>
            <a:lstStyle/>
            <a:p>
              <a:pPr algn="ctr">
                <a:lnSpc>
                  <a:spcPts val="14528"/>
                </a:lnSpc>
                <a:spcBef>
                  <a:spcPct val="0"/>
                </a:spcBef>
              </a:pPr>
              <a:r>
                <a:rPr lang="en-US" sz="4400" dirty="0">
                  <a:solidFill>
                    <a:srgbClr val="FFD501"/>
                  </a:solidFill>
                  <a:latin typeface="Chalkboard" panose="03050602040202020205" pitchFamily="66" charset="77"/>
                </a:rPr>
                <a:t>Apostles of Hope</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505173" y="1681828"/>
            <a:ext cx="4675976" cy="4593758"/>
          </a:xfrm>
          <a:prstGeom prst="rect">
            <a:avLst/>
          </a:prstGeom>
        </p:spPr>
        <p:txBody>
          <a:bodyPr lIns="0" tIns="0" rIns="0" bIns="0" rtlCol="0" anchor="t">
            <a:spAutoFit/>
          </a:bodyPr>
          <a:lstStyle/>
          <a:p>
            <a:pPr marL="410233" lvl="1" indent="-205116">
              <a:lnSpc>
                <a:spcPts val="2448"/>
              </a:lnSpc>
              <a:buFont typeface="Arial"/>
              <a:buChar char="•"/>
            </a:pPr>
            <a:r>
              <a:rPr lang="en-US" sz="2800" dirty="0">
                <a:solidFill>
                  <a:schemeClr val="bg1"/>
                </a:solidFill>
                <a:effectLst/>
                <a:latin typeface="Chalkboard" panose="03050602040202020205" pitchFamily="66" charset="77"/>
                <a:ea typeface="Times New Roman" panose="02020603050405020304" pitchFamily="18" charset="0"/>
              </a:rPr>
              <a:t>In his most recent message on the theme of vocations, Pope Francis called on believers to be ‘Apostles of Hope’. </a:t>
            </a:r>
          </a:p>
          <a:p>
            <a:pPr marL="410233" lvl="1" indent="-205116">
              <a:lnSpc>
                <a:spcPts val="2448"/>
              </a:lnSpc>
              <a:buFont typeface="Arial"/>
              <a:buChar char="•"/>
            </a:pPr>
            <a:endParaRPr lang="en-US" sz="2800" dirty="0">
              <a:solidFill>
                <a:schemeClr val="bg1"/>
              </a:solidFill>
              <a:latin typeface="Chalkboard" panose="03050602040202020205" pitchFamily="66" charset="77"/>
              <a:ea typeface="Times New Roman" panose="02020603050405020304" pitchFamily="18" charset="0"/>
            </a:endParaRPr>
          </a:p>
          <a:p>
            <a:pPr marL="410233" lvl="1" indent="-205116">
              <a:lnSpc>
                <a:spcPts val="2448"/>
              </a:lnSpc>
              <a:buFont typeface="Arial"/>
              <a:buChar char="•"/>
            </a:pPr>
            <a:r>
              <a:rPr lang="en-US" sz="2800" dirty="0">
                <a:solidFill>
                  <a:schemeClr val="bg1"/>
                </a:solidFill>
                <a:effectLst/>
                <a:latin typeface="Chalkboard" panose="03050602040202020205" pitchFamily="66" charset="77"/>
                <a:ea typeface="Times New Roman" panose="02020603050405020304" pitchFamily="18" charset="0"/>
              </a:rPr>
              <a:t>This year, during Vocations Awareness of Week, we will be looking at the life of Saint Maximilian Kolbe, who through his life story continues to be an ‘apostle of hope’ in our time. </a:t>
            </a:r>
          </a:p>
          <a:p>
            <a:pPr marL="410233" lvl="1" indent="-205116">
              <a:lnSpc>
                <a:spcPts val="2448"/>
              </a:lnSpc>
              <a:buFont typeface="Arial"/>
              <a:buChar char="•"/>
            </a:pPr>
            <a:endParaRPr lang="en-GB" sz="1800" dirty="0">
              <a:effectLst/>
              <a:latin typeface="Times New Roman" panose="02020603050405020304" pitchFamily="18" charset="0"/>
              <a:ea typeface="Times New Roman" panose="02020603050405020304" pitchFamily="18" charset="0"/>
            </a:endParaRPr>
          </a:p>
        </p:txBody>
      </p:sp>
      <p:sp>
        <p:nvSpPr>
          <p:cNvPr id="3" name="Freeform 3"/>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4" name="Freeform 4"/>
          <p:cNvSpPr/>
          <p:nvPr/>
        </p:nvSpPr>
        <p:spPr>
          <a:xfrm>
            <a:off x="5540996" y="1588995"/>
            <a:ext cx="5850031" cy="4696476"/>
          </a:xfrm>
          <a:custGeom>
            <a:avLst/>
            <a:gdLst/>
            <a:ahLst/>
            <a:cxnLst/>
            <a:rect l="l" t="t" r="r" b="b"/>
            <a:pathLst>
              <a:path w="8775046" h="7044714">
                <a:moveTo>
                  <a:pt x="0" y="0"/>
                </a:moveTo>
                <a:lnTo>
                  <a:pt x="8775045" y="0"/>
                </a:lnTo>
                <a:lnTo>
                  <a:pt x="8775045" y="7044714"/>
                </a:lnTo>
                <a:lnTo>
                  <a:pt x="0" y="7044714"/>
                </a:lnTo>
                <a:lnTo>
                  <a:pt x="0" y="0"/>
                </a:lnTo>
                <a:close/>
              </a:path>
            </a:pathLst>
          </a:custGeom>
          <a:blipFill>
            <a:blip r:embed="rId3"/>
            <a:stretch>
              <a:fillRect l="-29158" t="-10475" r="-3779"/>
            </a:stretch>
          </a:blipFill>
        </p:spPr>
        <p:txBody>
          <a:bodyPr/>
          <a:lstStyle/>
          <a:p>
            <a:endParaRPr lang="en-US" sz="1200"/>
          </a:p>
        </p:txBody>
      </p:sp>
      <p:sp>
        <p:nvSpPr>
          <p:cNvPr id="5" name="TextBox 5"/>
          <p:cNvSpPr txBox="1"/>
          <p:nvPr/>
        </p:nvSpPr>
        <p:spPr>
          <a:xfrm>
            <a:off x="899160" y="272640"/>
            <a:ext cx="10393680" cy="1231106"/>
          </a:xfrm>
          <a:prstGeom prst="rect">
            <a:avLst/>
          </a:prstGeom>
        </p:spPr>
        <p:txBody>
          <a:bodyPr lIns="0" tIns="0" rIns="0" bIns="0" rtlCol="0" anchor="t">
            <a:spAutoFit/>
          </a:bodyPr>
          <a:lstStyle/>
          <a:p>
            <a:pPr algn="ctr">
              <a:lnSpc>
                <a:spcPts val="4752"/>
              </a:lnSpc>
            </a:pPr>
            <a:r>
              <a:rPr lang="en-US" sz="4400" spc="-171" dirty="0">
                <a:solidFill>
                  <a:srgbClr val="120A85"/>
                </a:solidFill>
                <a:latin typeface="Arimo"/>
              </a:rPr>
              <a:t>Vocations Awareness Week 2024</a:t>
            </a:r>
          </a:p>
          <a:p>
            <a:pPr algn="ctr">
              <a:lnSpc>
                <a:spcPts val="4752"/>
              </a:lnSpc>
            </a:pPr>
            <a:r>
              <a:rPr lang="en-US" sz="4400" spc="-175" dirty="0">
                <a:solidFill>
                  <a:srgbClr val="120A85"/>
                </a:solidFill>
                <a:latin typeface="Arimo"/>
              </a:rPr>
              <a:t>‘Apostles of Hope’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3" name="TextBox 3"/>
          <p:cNvSpPr txBox="1"/>
          <p:nvPr/>
        </p:nvSpPr>
        <p:spPr>
          <a:xfrm>
            <a:off x="6054708" y="1668800"/>
            <a:ext cx="4463841" cy="730969"/>
          </a:xfrm>
          <a:prstGeom prst="rect">
            <a:avLst/>
          </a:prstGeom>
        </p:spPr>
        <p:txBody>
          <a:bodyPr lIns="0" tIns="0" rIns="0" bIns="0" rtlCol="0" anchor="t">
            <a:spAutoFit/>
          </a:bodyPr>
          <a:lstStyle/>
          <a:p>
            <a:pPr algn="just">
              <a:lnSpc>
                <a:spcPts val="1944"/>
              </a:lnSpc>
            </a:pPr>
            <a:r>
              <a:rPr lang="en-US" dirty="0">
                <a:solidFill>
                  <a:srgbClr val="000000"/>
                </a:solidFill>
                <a:latin typeface="Arimo"/>
              </a:rPr>
              <a:t>’ </a:t>
            </a:r>
          </a:p>
          <a:p>
            <a:pPr algn="just">
              <a:lnSpc>
                <a:spcPts val="1944"/>
              </a:lnSpc>
            </a:pPr>
            <a:r>
              <a:rPr lang="en-US" dirty="0">
                <a:solidFill>
                  <a:srgbClr val="000000"/>
                </a:solidFill>
                <a:latin typeface="Arimo"/>
              </a:rPr>
              <a:t> </a:t>
            </a:r>
          </a:p>
          <a:p>
            <a:pPr marL="325771" lvl="1" indent="-162885">
              <a:lnSpc>
                <a:spcPts val="1944"/>
              </a:lnSpc>
            </a:pPr>
            <a:endParaRPr lang="en-US" dirty="0">
              <a:solidFill>
                <a:srgbClr val="000000"/>
              </a:solidFill>
              <a:latin typeface="Arimo"/>
            </a:endParaRPr>
          </a:p>
        </p:txBody>
      </p:sp>
      <p:sp>
        <p:nvSpPr>
          <p:cNvPr id="4" name="Freeform 4"/>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pic>
        <p:nvPicPr>
          <p:cNvPr id="1026" name="Picture 2" descr="Saint Maximilian Kolbe">
            <a:extLst>
              <a:ext uri="{FF2B5EF4-FFF2-40B4-BE49-F238E27FC236}">
                <a16:creationId xmlns:a16="http://schemas.microsoft.com/office/drawing/2014/main" id="{AA48E91A-99CE-F239-A8E4-1320AF4D44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917" y="1668800"/>
            <a:ext cx="3151877" cy="383169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506F713-C20D-0293-E9A7-E8F4C4D0F3AC}"/>
              </a:ext>
            </a:extLst>
          </p:cNvPr>
          <p:cNvSpPr txBox="1"/>
          <p:nvPr/>
        </p:nvSpPr>
        <p:spPr>
          <a:xfrm>
            <a:off x="1200917" y="5855918"/>
            <a:ext cx="3270875" cy="646331"/>
          </a:xfrm>
          <a:prstGeom prst="rect">
            <a:avLst/>
          </a:prstGeom>
          <a:noFill/>
        </p:spPr>
        <p:txBody>
          <a:bodyPr wrap="square" rtlCol="0">
            <a:spAutoFit/>
          </a:bodyPr>
          <a:lstStyle/>
          <a:p>
            <a:pPr algn="ctr"/>
            <a:r>
              <a:rPr lang="en-US" dirty="0">
                <a:solidFill>
                  <a:schemeClr val="bg1"/>
                </a:solidFill>
              </a:rPr>
              <a:t>Maximilian Kolbe – A Life Less Ordinary</a:t>
            </a:r>
          </a:p>
        </p:txBody>
      </p:sp>
      <p:sp>
        <p:nvSpPr>
          <p:cNvPr id="10" name="TextBox 9">
            <a:extLst>
              <a:ext uri="{FF2B5EF4-FFF2-40B4-BE49-F238E27FC236}">
                <a16:creationId xmlns:a16="http://schemas.microsoft.com/office/drawing/2014/main" id="{08200000-E762-D618-7B51-D703BAF13A8E}"/>
              </a:ext>
            </a:extLst>
          </p:cNvPr>
          <p:cNvSpPr txBox="1"/>
          <p:nvPr/>
        </p:nvSpPr>
        <p:spPr>
          <a:xfrm>
            <a:off x="5251622" y="1767016"/>
            <a:ext cx="6376086" cy="3970318"/>
          </a:xfrm>
          <a:prstGeom prst="rect">
            <a:avLst/>
          </a:prstGeom>
          <a:noFill/>
        </p:spPr>
        <p:txBody>
          <a:bodyPr wrap="square" rtlCol="0">
            <a:spAutoFit/>
          </a:bodyPr>
          <a:lstStyle/>
          <a:p>
            <a:pPr algn="just"/>
            <a:r>
              <a:rPr lang="en-GB" dirty="0">
                <a:solidFill>
                  <a:schemeClr val="bg1"/>
                </a:solidFill>
                <a:latin typeface="Chalkboard" panose="03050602040202020205" pitchFamily="66" charset="77"/>
              </a:rPr>
              <a:t>Maximilian Kolbe was born on 8 January 1894  in the Kingdom of Poland. At that time, Poland wasn’t an independent country but was part of Russian Empire. </a:t>
            </a:r>
          </a:p>
          <a:p>
            <a:pPr algn="just"/>
            <a:r>
              <a:rPr lang="en-GB" dirty="0">
                <a:solidFill>
                  <a:schemeClr val="bg1"/>
                </a:solidFill>
                <a:latin typeface="Chalkboard" panose="03050602040202020205" pitchFamily="66" charset="77"/>
              </a:rPr>
              <a:t> </a:t>
            </a:r>
          </a:p>
          <a:p>
            <a:pPr algn="just"/>
            <a:r>
              <a:rPr lang="en-GB" dirty="0">
                <a:solidFill>
                  <a:schemeClr val="bg1"/>
                </a:solidFill>
                <a:latin typeface="Chalkboard" panose="03050602040202020205" pitchFamily="66" charset="77"/>
              </a:rPr>
              <a:t>From as long as he could remember, Maximilian had a very strong devotion, to the Virgin Mary. When he was still in primary school, he had a vision of the Virgin Mary. </a:t>
            </a:r>
          </a:p>
          <a:p>
            <a:pPr algn="just"/>
            <a:endParaRPr lang="en-GB" dirty="0">
              <a:solidFill>
                <a:schemeClr val="bg1"/>
              </a:solidFill>
              <a:latin typeface="Chalkboard" panose="03050602040202020205" pitchFamily="66" charset="77"/>
            </a:endParaRPr>
          </a:p>
          <a:p>
            <a:pPr algn="just"/>
            <a:r>
              <a:rPr lang="en-GB" dirty="0">
                <a:solidFill>
                  <a:schemeClr val="bg1"/>
                </a:solidFill>
                <a:latin typeface="Chalkboard" panose="03050602040202020205" pitchFamily="66" charset="77"/>
              </a:rPr>
              <a:t>She came to him holding two crowns, one white, the other red. She asked Maximilian if he would accept either of the crowns. The white one represented holiness, and the red meant becoming a martyr. Maximilian said that he would accept them both. At the age of 13, Maximilian left his home to go to another country to train to become a priest</a:t>
            </a:r>
            <a:r>
              <a:rPr lang="en-GB" sz="1800" dirty="0">
                <a:solidFill>
                  <a:srgbClr val="252525"/>
                </a:solidFill>
                <a:effectLst/>
                <a:highlight>
                  <a:srgbClr val="FFFFFF"/>
                </a:highlight>
                <a:latin typeface="Chalkboard" panose="03050602040202020205" pitchFamily="66" charset="77"/>
                <a:ea typeface="Times New Roman" panose="02020603050405020304" pitchFamily="18" charset="0"/>
              </a:rPr>
              <a:t>.</a:t>
            </a:r>
            <a:endParaRPr lang="en-GB" sz="1800" dirty="0">
              <a:effectLst/>
              <a:latin typeface="Chalkboard" panose="03050602040202020205" pitchFamily="66" charset="77"/>
              <a:ea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3" name="TextBox 3"/>
          <p:cNvSpPr txBox="1"/>
          <p:nvPr/>
        </p:nvSpPr>
        <p:spPr>
          <a:xfrm>
            <a:off x="6054708" y="1668800"/>
            <a:ext cx="4463841" cy="730969"/>
          </a:xfrm>
          <a:prstGeom prst="rect">
            <a:avLst/>
          </a:prstGeom>
        </p:spPr>
        <p:txBody>
          <a:bodyPr lIns="0" tIns="0" rIns="0" bIns="0" rtlCol="0" anchor="t">
            <a:spAutoFit/>
          </a:bodyPr>
          <a:lstStyle/>
          <a:p>
            <a:pPr algn="just">
              <a:lnSpc>
                <a:spcPts val="1944"/>
              </a:lnSpc>
            </a:pPr>
            <a:r>
              <a:rPr lang="en-US" dirty="0">
                <a:solidFill>
                  <a:srgbClr val="000000"/>
                </a:solidFill>
                <a:latin typeface="Arimo"/>
              </a:rPr>
              <a:t>’ </a:t>
            </a:r>
          </a:p>
          <a:p>
            <a:pPr algn="just">
              <a:lnSpc>
                <a:spcPts val="1944"/>
              </a:lnSpc>
            </a:pPr>
            <a:r>
              <a:rPr lang="en-US" dirty="0">
                <a:solidFill>
                  <a:srgbClr val="000000"/>
                </a:solidFill>
                <a:latin typeface="Arimo"/>
              </a:rPr>
              <a:t> </a:t>
            </a:r>
          </a:p>
          <a:p>
            <a:pPr marL="325771" lvl="1" indent="-162885">
              <a:lnSpc>
                <a:spcPts val="1944"/>
              </a:lnSpc>
            </a:pPr>
            <a:endParaRPr lang="en-US" dirty="0">
              <a:solidFill>
                <a:srgbClr val="000000"/>
              </a:solidFill>
              <a:latin typeface="Arimo"/>
            </a:endParaRPr>
          </a:p>
        </p:txBody>
      </p:sp>
      <p:sp>
        <p:nvSpPr>
          <p:cNvPr id="4" name="Freeform 4"/>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9" name="TextBox 8">
            <a:extLst>
              <a:ext uri="{FF2B5EF4-FFF2-40B4-BE49-F238E27FC236}">
                <a16:creationId xmlns:a16="http://schemas.microsoft.com/office/drawing/2014/main" id="{6506F713-C20D-0293-E9A7-E8F4C4D0F3AC}"/>
              </a:ext>
            </a:extLst>
          </p:cNvPr>
          <p:cNvSpPr txBox="1"/>
          <p:nvPr/>
        </p:nvSpPr>
        <p:spPr>
          <a:xfrm>
            <a:off x="1200917" y="5855918"/>
            <a:ext cx="3270875" cy="646331"/>
          </a:xfrm>
          <a:prstGeom prst="rect">
            <a:avLst/>
          </a:prstGeom>
          <a:noFill/>
        </p:spPr>
        <p:txBody>
          <a:bodyPr wrap="square" rtlCol="0">
            <a:spAutoFit/>
          </a:bodyPr>
          <a:lstStyle/>
          <a:p>
            <a:pPr algn="ctr"/>
            <a:r>
              <a:rPr lang="en-US" dirty="0">
                <a:solidFill>
                  <a:schemeClr val="bg1"/>
                </a:solidFill>
              </a:rPr>
              <a:t>Maximilian Kolbe – A Life Less Ordinary</a:t>
            </a:r>
          </a:p>
        </p:txBody>
      </p:sp>
      <p:pic>
        <p:nvPicPr>
          <p:cNvPr id="2050" name="Picture 2" descr="FATHER MAXIMILIAN KOLBE – A PORTRAIT OF ...">
            <a:extLst>
              <a:ext uri="{FF2B5EF4-FFF2-40B4-BE49-F238E27FC236}">
                <a16:creationId xmlns:a16="http://schemas.microsoft.com/office/drawing/2014/main" id="{1C63B255-90CF-EB50-B865-AAE7C46587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3451" y="1865920"/>
            <a:ext cx="2451100" cy="33147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74E55DF-A51E-89F9-F5BA-EC00C7227357}"/>
              </a:ext>
            </a:extLst>
          </p:cNvPr>
          <p:cNvSpPr txBox="1"/>
          <p:nvPr/>
        </p:nvSpPr>
        <p:spPr>
          <a:xfrm>
            <a:off x="4779819" y="1808894"/>
            <a:ext cx="6715496" cy="4355038"/>
          </a:xfrm>
          <a:prstGeom prst="rect">
            <a:avLst/>
          </a:prstGeom>
          <a:noFill/>
        </p:spPr>
        <p:txBody>
          <a:bodyPr wrap="square" rtlCol="0">
            <a:spAutoFit/>
          </a:bodyPr>
          <a:lstStyle/>
          <a:p>
            <a:pPr lvl="0" algn="ctr"/>
            <a:r>
              <a:rPr lang="en-GB" dirty="0">
                <a:solidFill>
                  <a:schemeClr val="bg1"/>
                </a:solidFill>
                <a:latin typeface="Chalkboard" panose="03050602040202020205" pitchFamily="66" charset="77"/>
                <a:cs typeface="Corsiva Hebrew" pitchFamily="2" charset="-79"/>
              </a:rPr>
              <a:t>For Reflection/Discussion</a:t>
            </a:r>
          </a:p>
          <a:p>
            <a:pPr marL="342900" lvl="0" indent="-342900" algn="just">
              <a:buFont typeface="Symbol" pitchFamily="2" charset="2"/>
              <a:buChar char=""/>
            </a:pPr>
            <a:endParaRPr lang="en-GB" dirty="0">
              <a:solidFill>
                <a:schemeClr val="bg1"/>
              </a:solidFill>
              <a:latin typeface="Chalkboard" panose="03050602040202020205" pitchFamily="66" charset="77"/>
              <a:cs typeface="Corsiva Hebrew" pitchFamily="2" charset="-79"/>
            </a:endParaRPr>
          </a:p>
          <a:p>
            <a:pPr marL="342900" lvl="0" indent="-342900" algn="just">
              <a:buFont typeface="Symbol" pitchFamily="2" charset="2"/>
              <a:buChar char=""/>
            </a:pPr>
            <a:r>
              <a:rPr lang="en-GB" dirty="0">
                <a:solidFill>
                  <a:schemeClr val="bg1"/>
                </a:solidFill>
                <a:latin typeface="Chalkboard" panose="03050602040202020205" pitchFamily="66" charset="77"/>
                <a:cs typeface="Corsiva Hebrew" pitchFamily="2" charset="-79"/>
              </a:rPr>
              <a:t>Even as a child, Maximilian was very religious. Even while in. primary school. He would spend hours in prayer and attending Mass. What have been the most important events in your faith journey? What can you remember, for example, about your First Holy Communion?</a:t>
            </a:r>
          </a:p>
          <a:p>
            <a:pPr algn="just"/>
            <a:r>
              <a:rPr lang="en-GB" dirty="0">
                <a:solidFill>
                  <a:schemeClr val="bg1"/>
                </a:solidFill>
                <a:latin typeface="Chalkboard" panose="03050602040202020205" pitchFamily="66" charset="77"/>
                <a:cs typeface="Corsiva Hebrew" pitchFamily="2" charset="-79"/>
              </a:rPr>
              <a:t> </a:t>
            </a:r>
          </a:p>
          <a:p>
            <a:pPr marL="342900" lvl="0" indent="-342900" algn="just">
              <a:buFont typeface="Symbol" pitchFamily="2" charset="2"/>
              <a:buChar char=""/>
            </a:pPr>
            <a:r>
              <a:rPr lang="en-GB" dirty="0">
                <a:solidFill>
                  <a:schemeClr val="bg1"/>
                </a:solidFill>
                <a:latin typeface="Chalkboard" panose="03050602040202020205" pitchFamily="66" charset="77"/>
                <a:cs typeface="Corsiva Hebrew" pitchFamily="2" charset="-79"/>
              </a:rPr>
              <a:t>Maximilian is a very popular name for children receiving the Sacrament of Confirmation. What Saint’s name will you choose at Confirmation? </a:t>
            </a:r>
          </a:p>
          <a:p>
            <a:pPr marL="342900" lvl="0" indent="-342900" algn="just">
              <a:buFont typeface="Symbol" pitchFamily="2" charset="2"/>
              <a:buChar char=""/>
            </a:pPr>
            <a:endParaRPr lang="en-GB" dirty="0">
              <a:solidFill>
                <a:schemeClr val="bg1"/>
              </a:solidFill>
              <a:latin typeface="Chalkboard" panose="03050602040202020205" pitchFamily="66" charset="77"/>
              <a:cs typeface="Corsiva Hebrew" pitchFamily="2" charset="-79"/>
            </a:endParaRPr>
          </a:p>
          <a:p>
            <a:pPr marL="342900" lvl="0" indent="-342900" algn="just">
              <a:buFont typeface="Symbol" pitchFamily="2" charset="2"/>
              <a:buChar char=""/>
            </a:pPr>
            <a:r>
              <a:rPr lang="en-GB" dirty="0">
                <a:solidFill>
                  <a:schemeClr val="bg1"/>
                </a:solidFill>
                <a:latin typeface="Chalkboard" panose="03050602040202020205" pitchFamily="66" charset="77"/>
                <a:cs typeface="Corsiva Hebrew" pitchFamily="2" charset="-79"/>
              </a:rPr>
              <a:t>Maximilian left home at 13 to train to become a Priest. Would this have been a difficult choice? What difficulties do you think Maximilian would have faced?</a:t>
            </a:r>
          </a:p>
          <a:p>
            <a:endParaRPr lang="en-US" sz="700" dirty="0"/>
          </a:p>
        </p:txBody>
      </p:sp>
    </p:spTree>
    <p:extLst>
      <p:ext uri="{BB962C8B-B14F-4D97-AF65-F5344CB8AC3E}">
        <p14:creationId xmlns:p14="http://schemas.microsoft.com/office/powerpoint/2010/main" val="3495607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3" name="TextBox 3"/>
          <p:cNvSpPr txBox="1"/>
          <p:nvPr/>
        </p:nvSpPr>
        <p:spPr>
          <a:xfrm>
            <a:off x="6054708" y="1668800"/>
            <a:ext cx="4463841" cy="730969"/>
          </a:xfrm>
          <a:prstGeom prst="rect">
            <a:avLst/>
          </a:prstGeom>
        </p:spPr>
        <p:txBody>
          <a:bodyPr lIns="0" tIns="0" rIns="0" bIns="0" rtlCol="0" anchor="t">
            <a:spAutoFit/>
          </a:bodyPr>
          <a:lstStyle/>
          <a:p>
            <a:pPr algn="just">
              <a:lnSpc>
                <a:spcPts val="1944"/>
              </a:lnSpc>
            </a:pPr>
            <a:r>
              <a:rPr lang="en-US" dirty="0">
                <a:solidFill>
                  <a:srgbClr val="000000"/>
                </a:solidFill>
                <a:latin typeface="Arimo"/>
              </a:rPr>
              <a:t>’ </a:t>
            </a:r>
          </a:p>
          <a:p>
            <a:pPr algn="just">
              <a:lnSpc>
                <a:spcPts val="1944"/>
              </a:lnSpc>
            </a:pPr>
            <a:r>
              <a:rPr lang="en-US" dirty="0">
                <a:solidFill>
                  <a:srgbClr val="000000"/>
                </a:solidFill>
                <a:latin typeface="Arimo"/>
              </a:rPr>
              <a:t> </a:t>
            </a:r>
          </a:p>
          <a:p>
            <a:pPr marL="325771" lvl="1" indent="-162885">
              <a:lnSpc>
                <a:spcPts val="1944"/>
              </a:lnSpc>
            </a:pPr>
            <a:endParaRPr lang="en-US" dirty="0">
              <a:solidFill>
                <a:srgbClr val="000000"/>
              </a:solidFill>
              <a:latin typeface="Arimo"/>
            </a:endParaRPr>
          </a:p>
        </p:txBody>
      </p:sp>
      <p:sp>
        <p:nvSpPr>
          <p:cNvPr id="4" name="Freeform 4"/>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9" name="TextBox 8">
            <a:extLst>
              <a:ext uri="{FF2B5EF4-FFF2-40B4-BE49-F238E27FC236}">
                <a16:creationId xmlns:a16="http://schemas.microsoft.com/office/drawing/2014/main" id="{6506F713-C20D-0293-E9A7-E8F4C4D0F3AC}"/>
              </a:ext>
            </a:extLst>
          </p:cNvPr>
          <p:cNvSpPr txBox="1"/>
          <p:nvPr/>
        </p:nvSpPr>
        <p:spPr>
          <a:xfrm>
            <a:off x="1200917" y="5855918"/>
            <a:ext cx="2807412" cy="646331"/>
          </a:xfrm>
          <a:prstGeom prst="rect">
            <a:avLst/>
          </a:prstGeom>
          <a:noFill/>
        </p:spPr>
        <p:txBody>
          <a:bodyPr wrap="square" rtlCol="0">
            <a:spAutoFit/>
          </a:bodyPr>
          <a:lstStyle/>
          <a:p>
            <a:pPr algn="ctr"/>
            <a:r>
              <a:rPr lang="en-US" dirty="0">
                <a:solidFill>
                  <a:schemeClr val="bg1"/>
                </a:solidFill>
              </a:rPr>
              <a:t>Maximilian Kolbe – A Life Less Ordinary</a:t>
            </a:r>
          </a:p>
        </p:txBody>
      </p:sp>
      <p:sp>
        <p:nvSpPr>
          <p:cNvPr id="5" name="TextBox 4">
            <a:extLst>
              <a:ext uri="{FF2B5EF4-FFF2-40B4-BE49-F238E27FC236}">
                <a16:creationId xmlns:a16="http://schemas.microsoft.com/office/drawing/2014/main" id="{B74E55DF-A51E-89F9-F5BA-EC00C7227357}"/>
              </a:ext>
            </a:extLst>
          </p:cNvPr>
          <p:cNvSpPr txBox="1"/>
          <p:nvPr/>
        </p:nvSpPr>
        <p:spPr>
          <a:xfrm>
            <a:off x="4779819" y="1808894"/>
            <a:ext cx="6715496" cy="5155257"/>
          </a:xfrm>
          <a:prstGeom prst="rect">
            <a:avLst/>
          </a:prstGeom>
          <a:noFill/>
        </p:spPr>
        <p:txBody>
          <a:bodyPr wrap="square" rtlCol="0">
            <a:spAutoFit/>
          </a:bodyPr>
          <a:lstStyle/>
          <a:p>
            <a:pPr algn="just"/>
            <a:r>
              <a:rPr lang="en-GB" sz="1600" dirty="0">
                <a:solidFill>
                  <a:schemeClr val="bg1"/>
                </a:solidFill>
                <a:latin typeface="Chalkboard" panose="03050602040202020205" pitchFamily="66" charset="77"/>
              </a:rPr>
              <a:t>The Mission</a:t>
            </a:r>
          </a:p>
          <a:p>
            <a:pPr algn="just"/>
            <a:r>
              <a:rPr lang="en-GB" sz="1600" dirty="0">
                <a:solidFill>
                  <a:schemeClr val="bg1"/>
                </a:solidFill>
                <a:latin typeface="Chalkboard" panose="03050602040202020205" pitchFamily="66" charset="77"/>
              </a:rPr>
              <a:t> </a:t>
            </a:r>
          </a:p>
          <a:p>
            <a:pPr algn="just"/>
            <a:r>
              <a:rPr lang="en-GB" sz="1600" dirty="0">
                <a:solidFill>
                  <a:schemeClr val="bg1"/>
                </a:solidFill>
                <a:latin typeface="Chalkboard" panose="03050602040202020205" pitchFamily="66" charset="77"/>
              </a:rPr>
              <a:t>After finishing his training, Maximilian left Europe to be a missionary in Japan. Before he travelled to Japan, he had to learn Japanese and he said he found this very difficult! In Japan he founded a monastery which continues to this day. The monastery was dedicated to Our Lady. Regrettably, he became ill and had to return to Poland.</a:t>
            </a:r>
          </a:p>
          <a:p>
            <a:pPr algn="just"/>
            <a:r>
              <a:rPr lang="en-GB" sz="1600" dirty="0">
                <a:solidFill>
                  <a:schemeClr val="bg1"/>
                </a:solidFill>
                <a:latin typeface="Chalkboard" panose="03050602040202020205" pitchFamily="66" charset="77"/>
              </a:rPr>
              <a:t> </a:t>
            </a:r>
          </a:p>
          <a:p>
            <a:pPr algn="just"/>
            <a:r>
              <a:rPr lang="en-GB" sz="1600" dirty="0">
                <a:solidFill>
                  <a:schemeClr val="bg1"/>
                </a:solidFill>
                <a:latin typeface="Chalkboard" panose="03050602040202020205" pitchFamily="66" charset="77"/>
              </a:rPr>
              <a:t>For Reflection/Discussion</a:t>
            </a:r>
          </a:p>
          <a:p>
            <a:pPr algn="just"/>
            <a:r>
              <a:rPr lang="en-GB" sz="1600" dirty="0">
                <a:solidFill>
                  <a:schemeClr val="bg1"/>
                </a:solidFill>
                <a:latin typeface="Chalkboard" panose="03050602040202020205" pitchFamily="66" charset="77"/>
              </a:rPr>
              <a:t> </a:t>
            </a:r>
          </a:p>
          <a:p>
            <a:pPr marL="342900" lvl="0" indent="-342900" algn="just">
              <a:buFont typeface="Symbol" pitchFamily="2" charset="2"/>
              <a:buChar char=""/>
            </a:pPr>
            <a:r>
              <a:rPr lang="en-GB" sz="1600" dirty="0">
                <a:solidFill>
                  <a:schemeClr val="bg1"/>
                </a:solidFill>
                <a:latin typeface="Chalkboard" panose="03050602040202020205" pitchFamily="66" charset="77"/>
              </a:rPr>
              <a:t>Maximilian left Europe to be a missionary in Japan., What do you think he would have found difficult in doing this? </a:t>
            </a:r>
          </a:p>
          <a:p>
            <a:pPr marL="457200" algn="just"/>
            <a:r>
              <a:rPr lang="en-GB" sz="1600" dirty="0">
                <a:solidFill>
                  <a:schemeClr val="bg1"/>
                </a:solidFill>
                <a:latin typeface="Chalkboard" panose="03050602040202020205" pitchFamily="66" charset="77"/>
              </a:rPr>
              <a:t> </a:t>
            </a:r>
          </a:p>
          <a:p>
            <a:pPr marL="342900" lvl="0" indent="-342900" algn="just">
              <a:buFont typeface="Symbol" pitchFamily="2" charset="2"/>
              <a:buChar char=""/>
            </a:pPr>
            <a:r>
              <a:rPr lang="en-GB" sz="1600" dirty="0">
                <a:solidFill>
                  <a:schemeClr val="bg1"/>
                </a:solidFill>
                <a:latin typeface="Chalkboard" panose="03050602040202020205" pitchFamily="66" charset="77"/>
              </a:rPr>
              <a:t>Maximilian founded a monastery in Japan and named it after Mary. Again this indicates the place Mary held in his faith! What do you know about Mary? The Catholic faith dedicates several days to Mary throughout the year. Once of these days is called the ‘Assumption’ and was celebrated just over a month ago. Can you find out more about this day?</a:t>
            </a:r>
          </a:p>
          <a:p>
            <a:pPr algn="just"/>
            <a:r>
              <a:rPr lang="en-GB" dirty="0">
                <a:solidFill>
                  <a:schemeClr val="bg1"/>
                </a:solidFill>
              </a:rPr>
              <a:t> </a:t>
            </a:r>
          </a:p>
          <a:p>
            <a:endParaRPr lang="en-US" sz="700" dirty="0"/>
          </a:p>
        </p:txBody>
      </p:sp>
      <p:pic>
        <p:nvPicPr>
          <p:cNvPr id="3074" name="Picture 2" descr="Life of St. Maximilian Kolbe">
            <a:extLst>
              <a:ext uri="{FF2B5EF4-FFF2-40B4-BE49-F238E27FC236}">
                <a16:creationId xmlns:a16="http://schemas.microsoft.com/office/drawing/2014/main" id="{74F96970-E57A-9FD7-09BE-7B8DFD5A9F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820" y="1640592"/>
            <a:ext cx="2947067" cy="3949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2053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9" name="TextBox 8">
            <a:extLst>
              <a:ext uri="{FF2B5EF4-FFF2-40B4-BE49-F238E27FC236}">
                <a16:creationId xmlns:a16="http://schemas.microsoft.com/office/drawing/2014/main" id="{6506F713-C20D-0293-E9A7-E8F4C4D0F3AC}"/>
              </a:ext>
            </a:extLst>
          </p:cNvPr>
          <p:cNvSpPr txBox="1"/>
          <p:nvPr/>
        </p:nvSpPr>
        <p:spPr>
          <a:xfrm>
            <a:off x="1200916" y="5855918"/>
            <a:ext cx="2976513" cy="646331"/>
          </a:xfrm>
          <a:prstGeom prst="rect">
            <a:avLst/>
          </a:prstGeom>
          <a:noFill/>
        </p:spPr>
        <p:txBody>
          <a:bodyPr wrap="square" rtlCol="0">
            <a:spAutoFit/>
          </a:bodyPr>
          <a:lstStyle/>
          <a:p>
            <a:pPr algn="ctr"/>
            <a:r>
              <a:rPr lang="en-US" dirty="0">
                <a:solidFill>
                  <a:schemeClr val="bg1"/>
                </a:solidFill>
              </a:rPr>
              <a:t>Maximilian Kolbe – A Life Less Ordinary</a:t>
            </a:r>
          </a:p>
        </p:txBody>
      </p:sp>
      <p:sp>
        <p:nvSpPr>
          <p:cNvPr id="5" name="TextBox 4">
            <a:extLst>
              <a:ext uri="{FF2B5EF4-FFF2-40B4-BE49-F238E27FC236}">
                <a16:creationId xmlns:a16="http://schemas.microsoft.com/office/drawing/2014/main" id="{B74E55DF-A51E-89F9-F5BA-EC00C7227357}"/>
              </a:ext>
            </a:extLst>
          </p:cNvPr>
          <p:cNvSpPr txBox="1"/>
          <p:nvPr/>
        </p:nvSpPr>
        <p:spPr>
          <a:xfrm>
            <a:off x="4779819" y="1808894"/>
            <a:ext cx="6715496" cy="477054"/>
          </a:xfrm>
          <a:prstGeom prst="rect">
            <a:avLst/>
          </a:prstGeom>
          <a:noFill/>
        </p:spPr>
        <p:txBody>
          <a:bodyPr wrap="square" rtlCol="0">
            <a:spAutoFit/>
          </a:bodyPr>
          <a:lstStyle/>
          <a:p>
            <a:pPr algn="just"/>
            <a:r>
              <a:rPr lang="en-GB" dirty="0">
                <a:solidFill>
                  <a:schemeClr val="bg1"/>
                </a:solidFill>
              </a:rPr>
              <a:t> </a:t>
            </a:r>
          </a:p>
          <a:p>
            <a:endParaRPr lang="en-US" sz="700" dirty="0"/>
          </a:p>
        </p:txBody>
      </p:sp>
      <p:pic>
        <p:nvPicPr>
          <p:cNvPr id="4098" name="Picture 2" descr="Saint Maksymilian Maria Kolbe ...">
            <a:extLst>
              <a:ext uri="{FF2B5EF4-FFF2-40B4-BE49-F238E27FC236}">
                <a16:creationId xmlns:a16="http://schemas.microsoft.com/office/drawing/2014/main" id="{A97A8626-4057-2AF6-3C14-B44740DDD8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4221" y="1715639"/>
            <a:ext cx="2449902" cy="361526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C64A4E0-2823-F596-C669-AA943614F467}"/>
              </a:ext>
            </a:extLst>
          </p:cNvPr>
          <p:cNvSpPr txBox="1"/>
          <p:nvPr/>
        </p:nvSpPr>
        <p:spPr>
          <a:xfrm>
            <a:off x="4446432" y="1512168"/>
            <a:ext cx="7280461" cy="5601533"/>
          </a:xfrm>
          <a:prstGeom prst="rect">
            <a:avLst/>
          </a:prstGeom>
          <a:noFill/>
        </p:spPr>
        <p:txBody>
          <a:bodyPr wrap="square" rtlCol="0">
            <a:spAutoFit/>
          </a:bodyPr>
          <a:lstStyle/>
          <a:p>
            <a:r>
              <a:rPr lang="en-US" sz="2000" dirty="0">
                <a:solidFill>
                  <a:schemeClr val="bg1"/>
                </a:solidFill>
                <a:latin typeface="Chalkboard" panose="03050602040202020205" pitchFamily="66" charset="77"/>
              </a:rPr>
              <a:t>The Second World War</a:t>
            </a:r>
          </a:p>
          <a:p>
            <a:endParaRPr lang="en-US" sz="2000" dirty="0">
              <a:solidFill>
                <a:schemeClr val="bg1"/>
              </a:solidFill>
              <a:latin typeface="Chalkboard" panose="03050602040202020205" pitchFamily="66" charset="77"/>
            </a:endParaRPr>
          </a:p>
          <a:p>
            <a:r>
              <a:rPr lang="en-GB" sz="2000" dirty="0">
                <a:solidFill>
                  <a:schemeClr val="bg1"/>
                </a:solidFill>
                <a:latin typeface="Chalkboard" panose="03050602040202020205" pitchFamily="66" charset="77"/>
              </a:rPr>
              <a:t>At the start of the Second World War, Kolbe was living in a monastery in the eastern part Poland.  When Poland was overrun by the Nazi forces in 1939, he was arrested under general suspicion on 13 September but was released after three months. </a:t>
            </a:r>
          </a:p>
          <a:p>
            <a:endParaRPr lang="en-GB" sz="2000" dirty="0">
              <a:solidFill>
                <a:schemeClr val="bg1"/>
              </a:solidFill>
              <a:latin typeface="Chalkboard" panose="03050602040202020205" pitchFamily="66" charset="77"/>
            </a:endParaRPr>
          </a:p>
          <a:p>
            <a:r>
              <a:rPr lang="en-GB" sz="2000" dirty="0">
                <a:solidFill>
                  <a:schemeClr val="bg1"/>
                </a:solidFill>
                <a:latin typeface="Chalkboard" panose="03050602040202020205" pitchFamily="66" charset="77"/>
              </a:rPr>
              <a:t>When first arrested, he said:</a:t>
            </a:r>
          </a:p>
          <a:p>
            <a:r>
              <a:rPr lang="en-GB" sz="2000" dirty="0">
                <a:solidFill>
                  <a:schemeClr val="bg1"/>
                </a:solidFill>
                <a:latin typeface="Chalkboard" panose="03050602040202020205" pitchFamily="66" charset="77"/>
              </a:rPr>
              <a:t>“Courage, my sons. Don’t you see that we are leaving on a mission? Let us, then, tell the Blessed Virgin that we are content and that she can do with us anything she wishes”. </a:t>
            </a:r>
          </a:p>
          <a:p>
            <a:endParaRPr lang="en-GB" sz="2000" dirty="0">
              <a:solidFill>
                <a:schemeClr val="bg1"/>
              </a:solidFill>
              <a:latin typeface="Chalkboard" panose="03050602040202020205" pitchFamily="66" charset="77"/>
            </a:endParaRPr>
          </a:p>
          <a:p>
            <a:r>
              <a:rPr lang="en-GB" sz="2000" dirty="0">
                <a:solidFill>
                  <a:schemeClr val="bg1"/>
                </a:solidFill>
                <a:latin typeface="Chalkboard" panose="03050602040202020205" pitchFamily="66" charset="77"/>
              </a:rPr>
              <a:t>In 1941, his newspaper “The Knight of the Immaculate” Maximilian offered strong criticism of the Nazis. It is believed that after Maximilian wrote this, the Nazis decided to arrest him and send him to a concentration camp. </a:t>
            </a:r>
          </a:p>
          <a:p>
            <a:endParaRPr lang="en-GB" dirty="0">
              <a:solidFill>
                <a:schemeClr val="bg1"/>
              </a:solidFill>
            </a:endParaRPr>
          </a:p>
        </p:txBody>
      </p:sp>
    </p:spTree>
    <p:extLst>
      <p:ext uri="{BB962C8B-B14F-4D97-AF65-F5344CB8AC3E}">
        <p14:creationId xmlns:p14="http://schemas.microsoft.com/office/powerpoint/2010/main" val="1780492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9" name="TextBox 8">
            <a:extLst>
              <a:ext uri="{FF2B5EF4-FFF2-40B4-BE49-F238E27FC236}">
                <a16:creationId xmlns:a16="http://schemas.microsoft.com/office/drawing/2014/main" id="{6506F713-C20D-0293-E9A7-E8F4C4D0F3AC}"/>
              </a:ext>
            </a:extLst>
          </p:cNvPr>
          <p:cNvSpPr txBox="1"/>
          <p:nvPr/>
        </p:nvSpPr>
        <p:spPr>
          <a:xfrm>
            <a:off x="1200916" y="5855918"/>
            <a:ext cx="2209549" cy="646331"/>
          </a:xfrm>
          <a:prstGeom prst="rect">
            <a:avLst/>
          </a:prstGeom>
          <a:noFill/>
        </p:spPr>
        <p:txBody>
          <a:bodyPr wrap="square" rtlCol="0">
            <a:spAutoFit/>
          </a:bodyPr>
          <a:lstStyle/>
          <a:p>
            <a:pPr algn="ctr"/>
            <a:r>
              <a:rPr lang="en-US" dirty="0">
                <a:solidFill>
                  <a:schemeClr val="bg1"/>
                </a:solidFill>
              </a:rPr>
              <a:t>Maximilian Kolbe – A Life Less Ordinary</a:t>
            </a:r>
          </a:p>
        </p:txBody>
      </p:sp>
      <p:sp>
        <p:nvSpPr>
          <p:cNvPr id="5" name="TextBox 4">
            <a:extLst>
              <a:ext uri="{FF2B5EF4-FFF2-40B4-BE49-F238E27FC236}">
                <a16:creationId xmlns:a16="http://schemas.microsoft.com/office/drawing/2014/main" id="{B74E55DF-A51E-89F9-F5BA-EC00C7227357}"/>
              </a:ext>
            </a:extLst>
          </p:cNvPr>
          <p:cNvSpPr txBox="1"/>
          <p:nvPr/>
        </p:nvSpPr>
        <p:spPr>
          <a:xfrm>
            <a:off x="4779819" y="1808894"/>
            <a:ext cx="6715496" cy="477054"/>
          </a:xfrm>
          <a:prstGeom prst="rect">
            <a:avLst/>
          </a:prstGeom>
          <a:noFill/>
        </p:spPr>
        <p:txBody>
          <a:bodyPr wrap="square" rtlCol="0">
            <a:spAutoFit/>
          </a:bodyPr>
          <a:lstStyle/>
          <a:p>
            <a:pPr algn="just"/>
            <a:r>
              <a:rPr lang="en-GB" dirty="0">
                <a:solidFill>
                  <a:schemeClr val="bg1"/>
                </a:solidFill>
              </a:rPr>
              <a:t> </a:t>
            </a:r>
          </a:p>
          <a:p>
            <a:endParaRPr lang="en-US" sz="700" dirty="0"/>
          </a:p>
        </p:txBody>
      </p:sp>
      <p:pic>
        <p:nvPicPr>
          <p:cNvPr id="5126" name="Picture 6" descr="St. Maximilian Kolbe - St. Anthony of Padua">
            <a:extLst>
              <a:ext uri="{FF2B5EF4-FFF2-40B4-BE49-F238E27FC236}">
                <a16:creationId xmlns:a16="http://schemas.microsoft.com/office/drawing/2014/main" id="{A2302A55-B86E-20D1-D8C9-BDDEAA0554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07" y="1702772"/>
            <a:ext cx="3598774" cy="359877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130" name="TextBox 6">
            <a:extLst>
              <a:ext uri="{FF2B5EF4-FFF2-40B4-BE49-F238E27FC236}">
                <a16:creationId xmlns:a16="http://schemas.microsoft.com/office/drawing/2014/main" id="{F3D6D23A-2F95-D5DD-B20C-D73F762A8FAF}"/>
              </a:ext>
            </a:extLst>
          </p:cNvPr>
          <p:cNvGraphicFramePr/>
          <p:nvPr/>
        </p:nvGraphicFramePr>
        <p:xfrm>
          <a:off x="4446432" y="1512168"/>
          <a:ext cx="7280461" cy="46217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24899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2"/>
          <p:cNvSpPr txBox="1"/>
          <p:nvPr/>
        </p:nvSpPr>
        <p:spPr>
          <a:xfrm>
            <a:off x="1333213" y="575069"/>
            <a:ext cx="10393680" cy="615553"/>
          </a:xfrm>
          <a:prstGeom prst="rect">
            <a:avLst/>
          </a:prstGeom>
        </p:spPr>
        <p:txBody>
          <a:bodyPr lIns="0" tIns="0" rIns="0" bIns="0" rtlCol="0" anchor="t">
            <a:spAutoFit/>
          </a:bodyPr>
          <a:lstStyle/>
          <a:p>
            <a:pPr algn="ctr">
              <a:lnSpc>
                <a:spcPts val="4752"/>
              </a:lnSpc>
            </a:pPr>
            <a:r>
              <a:rPr lang="en-US" sz="4400" spc="-175" dirty="0">
                <a:solidFill>
                  <a:srgbClr val="000000"/>
                </a:solidFill>
                <a:latin typeface="Open Sans"/>
              </a:rPr>
              <a:t>Vocations Awareness Week 2024</a:t>
            </a:r>
          </a:p>
        </p:txBody>
      </p:sp>
      <p:sp>
        <p:nvSpPr>
          <p:cNvPr id="4" name="Freeform 4"/>
          <p:cNvSpPr/>
          <p:nvPr/>
        </p:nvSpPr>
        <p:spPr>
          <a:xfrm>
            <a:off x="197397" y="247240"/>
            <a:ext cx="2007043" cy="1127703"/>
          </a:xfrm>
          <a:custGeom>
            <a:avLst/>
            <a:gdLst/>
            <a:ahLst/>
            <a:cxnLst/>
            <a:rect l="l" t="t" r="r" b="b"/>
            <a:pathLst>
              <a:path w="3010564" h="1691554">
                <a:moveTo>
                  <a:pt x="0" y="0"/>
                </a:moveTo>
                <a:lnTo>
                  <a:pt x="3010564" y="0"/>
                </a:lnTo>
                <a:lnTo>
                  <a:pt x="3010564" y="1691554"/>
                </a:lnTo>
                <a:lnTo>
                  <a:pt x="0" y="1691554"/>
                </a:lnTo>
                <a:lnTo>
                  <a:pt x="0" y="0"/>
                </a:lnTo>
                <a:close/>
              </a:path>
            </a:pathLst>
          </a:custGeom>
          <a:blipFill>
            <a:blip r:embed="rId2"/>
            <a:stretch>
              <a:fillRect/>
            </a:stretch>
          </a:blipFill>
        </p:spPr>
        <p:txBody>
          <a:bodyPr/>
          <a:lstStyle/>
          <a:p>
            <a:endParaRPr lang="en-US" sz="1200"/>
          </a:p>
        </p:txBody>
      </p:sp>
      <p:sp>
        <p:nvSpPr>
          <p:cNvPr id="9" name="TextBox 8">
            <a:extLst>
              <a:ext uri="{FF2B5EF4-FFF2-40B4-BE49-F238E27FC236}">
                <a16:creationId xmlns:a16="http://schemas.microsoft.com/office/drawing/2014/main" id="{6506F713-C20D-0293-E9A7-E8F4C4D0F3AC}"/>
              </a:ext>
            </a:extLst>
          </p:cNvPr>
          <p:cNvSpPr txBox="1"/>
          <p:nvPr/>
        </p:nvSpPr>
        <p:spPr>
          <a:xfrm>
            <a:off x="1200916" y="5855918"/>
            <a:ext cx="2209549" cy="646331"/>
          </a:xfrm>
          <a:prstGeom prst="rect">
            <a:avLst/>
          </a:prstGeom>
          <a:noFill/>
        </p:spPr>
        <p:txBody>
          <a:bodyPr wrap="square" rtlCol="0">
            <a:spAutoFit/>
          </a:bodyPr>
          <a:lstStyle/>
          <a:p>
            <a:pPr algn="ctr"/>
            <a:r>
              <a:rPr lang="en-US" dirty="0">
                <a:solidFill>
                  <a:schemeClr val="bg1"/>
                </a:solidFill>
              </a:rPr>
              <a:t>Maximilian Kolbe – A Life Less Ordinary</a:t>
            </a:r>
          </a:p>
        </p:txBody>
      </p:sp>
      <p:sp>
        <p:nvSpPr>
          <p:cNvPr id="5" name="TextBox 4">
            <a:extLst>
              <a:ext uri="{FF2B5EF4-FFF2-40B4-BE49-F238E27FC236}">
                <a16:creationId xmlns:a16="http://schemas.microsoft.com/office/drawing/2014/main" id="{B74E55DF-A51E-89F9-F5BA-EC00C7227357}"/>
              </a:ext>
            </a:extLst>
          </p:cNvPr>
          <p:cNvSpPr txBox="1"/>
          <p:nvPr/>
        </p:nvSpPr>
        <p:spPr>
          <a:xfrm>
            <a:off x="4779819" y="1808894"/>
            <a:ext cx="6715496" cy="477054"/>
          </a:xfrm>
          <a:prstGeom prst="rect">
            <a:avLst/>
          </a:prstGeom>
          <a:noFill/>
        </p:spPr>
        <p:txBody>
          <a:bodyPr wrap="square" rtlCol="0">
            <a:spAutoFit/>
          </a:bodyPr>
          <a:lstStyle/>
          <a:p>
            <a:pPr algn="just"/>
            <a:r>
              <a:rPr lang="en-GB" dirty="0">
                <a:solidFill>
                  <a:schemeClr val="bg1"/>
                </a:solidFill>
              </a:rPr>
              <a:t> </a:t>
            </a:r>
          </a:p>
          <a:p>
            <a:endParaRPr lang="en-US" sz="700" dirty="0"/>
          </a:p>
        </p:txBody>
      </p:sp>
      <p:graphicFrame>
        <p:nvGraphicFramePr>
          <p:cNvPr id="5128" name="TextBox 6">
            <a:extLst>
              <a:ext uri="{FF2B5EF4-FFF2-40B4-BE49-F238E27FC236}">
                <a16:creationId xmlns:a16="http://schemas.microsoft.com/office/drawing/2014/main" id="{00966598-0ED3-59D2-232D-7F0E6CFC7A72}"/>
              </a:ext>
            </a:extLst>
          </p:cNvPr>
          <p:cNvGraphicFramePr/>
          <p:nvPr>
            <p:extLst>
              <p:ext uri="{D42A27DB-BD31-4B8C-83A1-F6EECF244321}">
                <p14:modId xmlns:p14="http://schemas.microsoft.com/office/powerpoint/2010/main" val="2769033634"/>
              </p:ext>
            </p:extLst>
          </p:nvPr>
        </p:nvGraphicFramePr>
        <p:xfrm>
          <a:off x="4446432" y="1808894"/>
          <a:ext cx="7280461" cy="43250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P 16670 | The prisoner number assigned ...">
            <a:extLst>
              <a:ext uri="{FF2B5EF4-FFF2-40B4-BE49-F238E27FC236}">
                <a16:creationId xmlns:a16="http://schemas.microsoft.com/office/drawing/2014/main" id="{18B1EE70-C5D3-B6F6-CD7C-930B39238E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5107" y="1808894"/>
            <a:ext cx="3344518" cy="3688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702838"/>
      </p:ext>
    </p:extLst>
  </p:cSld>
  <p:clrMapOvr>
    <a:masterClrMapping/>
  </p:clrMapOvr>
</p:sld>
</file>

<file path=ppt/theme/theme1.xml><?xml version="1.0" encoding="utf-8"?>
<a:theme xmlns:a="http://schemas.openxmlformats.org/drawingml/2006/main" name="Parcel">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258</TotalTime>
  <Words>2912</Words>
  <Application>Microsoft Office PowerPoint</Application>
  <PresentationFormat>Panorámica</PresentationFormat>
  <Paragraphs>294</Paragraphs>
  <Slides>25</Slides>
  <Notes>1</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25</vt:i4>
      </vt:variant>
    </vt:vector>
  </HeadingPairs>
  <TitlesOfParts>
    <vt:vector size="40" baseType="lpstr">
      <vt:lpstr>Aptos</vt:lpstr>
      <vt:lpstr>Arial</vt:lpstr>
      <vt:lpstr>Arimo</vt:lpstr>
      <vt:lpstr>Arimo Bold</vt:lpstr>
      <vt:lpstr>Arimo Bold Italics</vt:lpstr>
      <vt:lpstr>Bierstadt</vt:lpstr>
      <vt:lpstr>Chalkboard</vt:lpstr>
      <vt:lpstr>Colo Pro</vt:lpstr>
      <vt:lpstr>Gill Sans MT</vt:lpstr>
      <vt:lpstr>Google Sans</vt:lpstr>
      <vt:lpstr>Open Sans</vt:lpstr>
      <vt:lpstr>Open Sans Italics</vt:lpstr>
      <vt:lpstr>Symbol</vt:lpstr>
      <vt:lpstr>Times New Roman</vt:lpstr>
      <vt:lpstr>Parcel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 John Morrison</dc:creator>
  <cp:lastModifiedBy>Rector</cp:lastModifiedBy>
  <cp:revision>3</cp:revision>
  <dcterms:created xsi:type="dcterms:W3CDTF">2024-08-28T05:58:46Z</dcterms:created>
  <dcterms:modified xsi:type="dcterms:W3CDTF">2024-09-03T17:25:56Z</dcterms:modified>
</cp:coreProperties>
</file>